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notesMasterIdLst>
    <p:notesMasterId r:id="rId13"/>
  </p:notesMasterIdLst>
  <p:sldIdLst>
    <p:sldId id="256" r:id="rId2"/>
    <p:sldId id="257" r:id="rId3"/>
    <p:sldId id="279" r:id="rId4"/>
    <p:sldId id="278" r:id="rId5"/>
    <p:sldId id="267" r:id="rId6"/>
    <p:sldId id="282" r:id="rId7"/>
    <p:sldId id="276" r:id="rId8"/>
    <p:sldId id="277" r:id="rId9"/>
    <p:sldId id="280" r:id="rId10"/>
    <p:sldId id="281" r:id="rId11"/>
    <p:sldId id="27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86395"/>
  </p:normalViewPr>
  <p:slideViewPr>
    <p:cSldViewPr snapToGrid="0">
      <p:cViewPr varScale="1">
        <p:scale>
          <a:sx n="96" d="100"/>
          <a:sy n="96" d="100"/>
        </p:scale>
        <p:origin x="176" y="4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B9D7E-5136-AA44-9D52-DBE109E8CFB8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9F76D-E3FD-4543-97C7-98FE2DD75B4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9340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9F76D-E3FD-4543-97C7-98FE2DD75B4C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52214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9F76D-E3FD-4543-97C7-98FE2DD75B4C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08074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9F76D-E3FD-4543-97C7-98FE2DD75B4C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09393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9F76D-E3FD-4543-97C7-98FE2DD75B4C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25140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9F76D-E3FD-4543-97C7-98FE2DD75B4C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67122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9F76D-E3FD-4543-97C7-98FE2DD75B4C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04972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9F76D-E3FD-4543-97C7-98FE2DD75B4C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16253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9F76D-E3FD-4543-97C7-98FE2DD75B4C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24703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9F76D-E3FD-4543-97C7-98FE2DD75B4C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43260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9F76D-E3FD-4543-97C7-98FE2DD75B4C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10392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9F76D-E3FD-4543-97C7-98FE2DD75B4C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61911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3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9" y="5870576"/>
            <a:ext cx="1600201" cy="377825"/>
          </a:xfrm>
        </p:spPr>
        <p:txBody>
          <a:bodyPr/>
          <a:lstStyle/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1" y="5870576"/>
            <a:ext cx="4893957" cy="377825"/>
          </a:xfrm>
        </p:spPr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9" y="5870576"/>
            <a:ext cx="551166" cy="377825"/>
          </a:xfrm>
        </p:spPr>
        <p:txBody>
          <a:bodyPr/>
          <a:lstStyle/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2336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732865"/>
            <a:ext cx="1013142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1" y="932112"/>
            <a:ext cx="8759828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5299603"/>
            <a:ext cx="10131428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0451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2"/>
            <a:ext cx="10131428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40387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6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9" y="609601"/>
            <a:ext cx="9550398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6" y="3352801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7" y="4343400"/>
            <a:ext cx="10152366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72523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3308581"/>
            <a:ext cx="10131426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11012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6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9" y="609601"/>
            <a:ext cx="9550398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47309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8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64990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2" y="609601"/>
            <a:ext cx="10131426" cy="14562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74490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4" y="609600"/>
            <a:ext cx="2158553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1"/>
            <a:ext cx="7832116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0781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38956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308581"/>
            <a:ext cx="10131428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05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2142067"/>
            <a:ext cx="4995333" cy="364913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8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65759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2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4" y="2226734"/>
            <a:ext cx="4722812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4" y="2870201"/>
            <a:ext cx="4995333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9215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66216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6203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2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07166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600200"/>
            <a:ext cx="6164652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2" y="2971800"/>
            <a:ext cx="6164652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0955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2" y="609601"/>
            <a:ext cx="10131426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2142068"/>
            <a:ext cx="10131426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1" y="5870576"/>
            <a:ext cx="160020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14A9F4F-737C-784D-A19C-B48018C7FC72}" type="datetimeFigureOut">
              <a:rPr lang="en-NL" smtClean="0"/>
              <a:t>24/08/2025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870576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1" y="5870576"/>
            <a:ext cx="55116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08389A2-9E97-4C4B-BEAD-B5FF0197163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104761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C819037-A607-4A7B-ADF1-B04516199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F4972D9-F510-4C84-8BDA-31BAECC23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8E2D96C-A214-42D7-8C0F-E4CCBD8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7C746F4-1536-4E83-B247-DD6BBE09C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36104"/>
            <a:ext cx="10905803" cy="5585792"/>
          </a:xfrm>
          <a:prstGeom prst="rect">
            <a:avLst/>
          </a:prstGeom>
          <a:solidFill>
            <a:schemeClr val="tx1"/>
          </a:solidFill>
          <a:ln cap="sq">
            <a:noFill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53D54A-9107-B10D-8DB6-2B6DE0BAFFF3}"/>
              </a:ext>
            </a:extLst>
          </p:cNvPr>
          <p:cNvSpPr txBox="1"/>
          <p:nvPr/>
        </p:nvSpPr>
        <p:spPr>
          <a:xfrm>
            <a:off x="5662680" y="1574968"/>
            <a:ext cx="6053896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NL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</a:rPr>
              <a:t> </a:t>
            </a:r>
          </a:p>
          <a:p>
            <a:pPr>
              <a:spcAft>
                <a:spcPts val="600"/>
              </a:spcAft>
            </a:pPr>
            <a:endParaRPr lang="en-NL" sz="5400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en-NL" sz="5400" dirty="0">
                <a:solidFill>
                  <a:schemeClr val="bg2">
                    <a:lumMod val="75000"/>
                  </a:schemeClr>
                </a:solidFill>
              </a:rPr>
              <a:t>Frances Larder </a:t>
            </a:r>
            <a:r>
              <a:rPr lang="en-GB" sz="36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(MPhil)</a:t>
            </a:r>
          </a:p>
          <a:p>
            <a:pPr>
              <a:spcAft>
                <a:spcPts val="600"/>
              </a:spcAft>
            </a:pPr>
            <a:endParaRPr lang="en-GB" sz="36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NL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9AEDD-2659-F51C-B5E4-E01766444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92" y="661550"/>
            <a:ext cx="4987049" cy="55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45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1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bg1">
                <a:shade val="96000"/>
                <a:satMod val="160000"/>
                <a:lumMod val="100000"/>
              </a:schemeClr>
            </a:gs>
          </a:gsLst>
          <a:lin ang="474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66223-3170-751C-FE7A-EF3757492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8137631-CCB6-E61F-E704-C6EF4A07E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F363ABD-8E37-C6E3-26CB-49B7A0F96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C6BCB73-329B-1371-4BC7-D9F584609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C6C363-C219-5E7D-1D80-C0E20075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36104"/>
            <a:ext cx="10905803" cy="5585792"/>
          </a:xfrm>
          <a:prstGeom prst="rect">
            <a:avLst/>
          </a:prstGeom>
          <a:solidFill>
            <a:schemeClr val="tx1"/>
          </a:solidFill>
          <a:ln cap="sq">
            <a:noFill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quilt with kangaroos and water towers&#10;&#10;AI-generated content may be incorrect.">
            <a:extLst>
              <a:ext uri="{FF2B5EF4-FFF2-40B4-BE49-F238E27FC236}">
                <a16:creationId xmlns:a16="http://schemas.microsoft.com/office/drawing/2014/main" id="{60CA254E-A749-6AF5-D63B-C6C280E41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589" y="636104"/>
            <a:ext cx="4390822" cy="5585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928F23-15B5-AB85-D4ED-32ADEF90C65D}"/>
              </a:ext>
            </a:extLst>
          </p:cNvPr>
          <p:cNvSpPr txBox="1"/>
          <p:nvPr/>
        </p:nvSpPr>
        <p:spPr>
          <a:xfrm>
            <a:off x="4366518" y="-52357"/>
            <a:ext cx="3455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tx1">
                    <a:lumMod val="75000"/>
                  </a:schemeClr>
                </a:solidFill>
                <a:effectLst/>
                <a:ea typeface="Arial Unicode MS" panose="020B0604020202020204" pitchFamily="34" charset="-128"/>
              </a:rPr>
              <a:t>“</a:t>
            </a:r>
            <a:r>
              <a:rPr lang="en-GB" sz="3200" dirty="0">
                <a:solidFill>
                  <a:schemeClr val="tx1">
                    <a:lumMod val="75000"/>
                  </a:schemeClr>
                </a:solidFill>
                <a:effectLst/>
              </a:rPr>
              <a:t>A New Beginning”</a:t>
            </a:r>
          </a:p>
        </p:txBody>
      </p:sp>
    </p:spTree>
    <p:extLst>
      <p:ext uri="{BB962C8B-B14F-4D97-AF65-F5344CB8AC3E}">
        <p14:creationId xmlns:p14="http://schemas.microsoft.com/office/powerpoint/2010/main" val="4109238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1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bg1">
                <a:shade val="96000"/>
                <a:satMod val="160000"/>
                <a:lumMod val="100000"/>
              </a:schemeClr>
            </a:gs>
          </a:gsLst>
          <a:lin ang="474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AED42E-002C-73B1-C47C-5ABD6E999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68CEFEB0-43DC-D44C-6726-6F800A3D6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514DC2E-7E17-7D37-5682-FDA2CD505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EB5C60E-6923-0067-0F37-86B18F9C0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95B94A-0F08-9EF1-EEF4-8D19C53F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36104"/>
            <a:ext cx="10905803" cy="5585792"/>
          </a:xfrm>
          <a:prstGeom prst="rect">
            <a:avLst/>
          </a:prstGeom>
          <a:solidFill>
            <a:schemeClr val="tx1"/>
          </a:solidFill>
          <a:ln cap="sq">
            <a:noFill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quilt with birds and trees&#10;&#10;AI-generated content may be incorrect.">
            <a:extLst>
              <a:ext uri="{FF2B5EF4-FFF2-40B4-BE49-F238E27FC236}">
                <a16:creationId xmlns:a16="http://schemas.microsoft.com/office/drawing/2014/main" id="{A4D28AAD-2AC9-A442-6F28-94C23B2E4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544" y="636104"/>
            <a:ext cx="4382912" cy="5585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236F73-71FA-631E-FD68-3D6A9C7B6AC9}"/>
              </a:ext>
            </a:extLst>
          </p:cNvPr>
          <p:cNvSpPr txBox="1"/>
          <p:nvPr/>
        </p:nvSpPr>
        <p:spPr>
          <a:xfrm>
            <a:off x="3684722" y="-43488"/>
            <a:ext cx="5211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tx1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”Life among the Gum trees”</a:t>
            </a:r>
          </a:p>
        </p:txBody>
      </p:sp>
    </p:spTree>
    <p:extLst>
      <p:ext uri="{BB962C8B-B14F-4D97-AF65-F5344CB8AC3E}">
        <p14:creationId xmlns:p14="http://schemas.microsoft.com/office/powerpoint/2010/main" val="1272299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1">
                <a:lumMod val="85000"/>
              </a:schemeClr>
            </a:gs>
            <a:gs pos="100000">
              <a:schemeClr val="bg1">
                <a:shade val="96000"/>
                <a:satMod val="160000"/>
                <a:lumMod val="100000"/>
              </a:schemeClr>
            </a:gs>
          </a:gsLst>
          <a:lin ang="474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2849BE-3DAF-549C-2C8E-A96F5E81A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C0DD7DF-2E4E-CF9F-C0ED-C861A8DCE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473B5F4-C85C-4D62-D97B-0C94D3D30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87A95D7-8660-42FC-413B-CAA6646AE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E2ECA4B-1A69-F538-F022-3B7AA5C25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36104"/>
            <a:ext cx="10905803" cy="5585792"/>
          </a:xfrm>
          <a:prstGeom prst="rect">
            <a:avLst/>
          </a:prstGeom>
          <a:solidFill>
            <a:schemeClr val="tx1"/>
          </a:solidFill>
          <a:ln cap="sq">
            <a:noFill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F1304-F407-F788-BA95-91B32562B9D1}"/>
              </a:ext>
            </a:extLst>
          </p:cNvPr>
          <p:cNvSpPr txBox="1"/>
          <p:nvPr/>
        </p:nvSpPr>
        <p:spPr>
          <a:xfrm>
            <a:off x="808335" y="1227723"/>
            <a:ext cx="10740199" cy="4588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solidFill>
                  <a:schemeClr val="bg2">
                    <a:lumMod val="75000"/>
                  </a:schemeClr>
                </a:solidFill>
              </a:rPr>
              <a:t>War is War, no doubt about it—a constant cycle of man’s evil towards man.</a:t>
            </a:r>
          </a:p>
          <a:p>
            <a:pPr>
              <a:buNone/>
            </a:pPr>
            <a:endParaRPr lang="en-GB" sz="240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GB" sz="2400" dirty="0">
                <a:solidFill>
                  <a:schemeClr val="bg2">
                    <a:lumMod val="75000"/>
                  </a:schemeClr>
                </a:solidFill>
              </a:rPr>
              <a:t>A tree’s branches don’t move of their own accord; something has to move them.</a:t>
            </a:r>
            <a:br>
              <a:rPr lang="en-GB" sz="2400" dirty="0">
                <a:solidFill>
                  <a:schemeClr val="bg2">
                    <a:lumMod val="75000"/>
                  </a:schemeClr>
                </a:solidFill>
              </a:rPr>
            </a:br>
            <a:endParaRPr lang="en-GB" sz="240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GB" sz="2400" dirty="0">
                <a:solidFill>
                  <a:schemeClr val="bg2">
                    <a:lumMod val="75000"/>
                  </a:schemeClr>
                </a:solidFill>
              </a:rPr>
              <a:t>Likewise, men don’t simply turn into savages; There has to be something that makes them that way.</a:t>
            </a:r>
            <a:br>
              <a:rPr lang="en-GB" sz="2400" dirty="0">
                <a:solidFill>
                  <a:schemeClr val="bg2">
                    <a:lumMod val="75000"/>
                  </a:schemeClr>
                </a:solidFill>
              </a:rPr>
            </a:br>
            <a:endParaRPr lang="en-GB" sz="240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GB" sz="2400" dirty="0">
                <a:solidFill>
                  <a:schemeClr val="bg2">
                    <a:lumMod val="75000"/>
                  </a:schemeClr>
                </a:solidFill>
              </a:rPr>
              <a:t>And men then go on to make weapons to kill their enemies, because there are enemies everywhere.</a:t>
            </a:r>
          </a:p>
          <a:p>
            <a:pPr>
              <a:buNone/>
            </a:pPr>
            <a:endParaRPr lang="en-GB" sz="240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GB" sz="2400" dirty="0">
                <a:solidFill>
                  <a:schemeClr val="bg2">
                    <a:lumMod val="75000"/>
                  </a:schemeClr>
                </a:solidFill>
              </a:rPr>
              <a:t>So very few stop to realise that their most important foe is themselves, that therein the seeds of savagery lie.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670812-43A6-B1B1-26B8-B62006440FE0}"/>
              </a:ext>
            </a:extLst>
          </p:cNvPr>
          <p:cNvSpPr txBox="1"/>
          <p:nvPr/>
        </p:nvSpPr>
        <p:spPr>
          <a:xfrm>
            <a:off x="756481" y="634318"/>
            <a:ext cx="1951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>
                <a:solidFill>
                  <a:schemeClr val="bg2">
                    <a:lumMod val="75000"/>
                  </a:schemeClr>
                </a:solidFill>
              </a:rPr>
              <a:t>Revenge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23EE76-60B0-6893-0547-BC8AC01226A7}"/>
              </a:ext>
            </a:extLst>
          </p:cNvPr>
          <p:cNvSpPr txBox="1"/>
          <p:nvPr/>
        </p:nvSpPr>
        <p:spPr>
          <a:xfrm>
            <a:off x="5314711" y="5630277"/>
            <a:ext cx="6233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Extract from a story by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Pramoeda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 Ananta Toer (1925-2006)</a:t>
            </a:r>
          </a:p>
          <a:p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Indonesian writer and social critic</a:t>
            </a:r>
          </a:p>
          <a:p>
            <a:endParaRPr lang="en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27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1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bg1">
                <a:shade val="96000"/>
                <a:satMod val="160000"/>
                <a:lumMod val="100000"/>
              </a:schemeClr>
            </a:gs>
          </a:gsLst>
          <a:lin ang="474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6CBD36-07DF-4BB1-8E78-107E11F66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66F8F6E8-4E98-CB0D-5DDF-80842738D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F82A8EF-ABEB-F8B6-8763-E1C609C5F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288CE37-3532-66D4-2709-E14F4F1AF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3223A3B-B04F-B6A5-70C4-C04F2C035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36104"/>
            <a:ext cx="10905803" cy="5585792"/>
          </a:xfrm>
          <a:prstGeom prst="rect">
            <a:avLst/>
          </a:prstGeom>
          <a:solidFill>
            <a:schemeClr val="tx1"/>
          </a:solidFill>
          <a:ln cap="sq">
            <a:noFill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map of the world&#10;&#10;AI-generated content may be incorrect.">
            <a:extLst>
              <a:ext uri="{FF2B5EF4-FFF2-40B4-BE49-F238E27FC236}">
                <a16:creationId xmlns:a16="http://schemas.microsoft.com/office/drawing/2014/main" id="{6C6D29AC-0DD7-BB36-C217-A01CB44AA1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321" b="4679"/>
          <a:stretch>
            <a:fillRect/>
          </a:stretch>
        </p:blipFill>
        <p:spPr>
          <a:xfrm>
            <a:off x="640292" y="636105"/>
            <a:ext cx="10905803" cy="55857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7EEA17-093B-1B53-04F5-5E257C87ABE1}"/>
              </a:ext>
            </a:extLst>
          </p:cNvPr>
          <p:cNvSpPr txBox="1"/>
          <p:nvPr/>
        </p:nvSpPr>
        <p:spPr>
          <a:xfrm>
            <a:off x="3711392" y="-52357"/>
            <a:ext cx="49546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</a:rPr>
              <a:t>“</a:t>
            </a:r>
            <a:r>
              <a:rPr lang="en-GB" sz="3200" dirty="0">
                <a:solidFill>
                  <a:schemeClr val="tx1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Netherlands East Indies”</a:t>
            </a:r>
            <a:endParaRPr lang="en-GB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732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DC06CB-C5E1-8DE3-A7C6-41332BA2C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37E0E461-9802-0248-E475-87BBF77CC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1400BD9-A58C-DDE4-6881-8AB6CAC5F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01DE3D-76BA-FC96-66A6-32079C038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EFE652-368A-8B8C-F5F6-6520994E8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36104"/>
            <a:ext cx="10905803" cy="5585792"/>
          </a:xfrm>
          <a:prstGeom prst="rect">
            <a:avLst/>
          </a:prstGeom>
          <a:solidFill>
            <a:schemeClr val="tx1"/>
          </a:solidFill>
          <a:ln cap="sq">
            <a:noFill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5C19E-70E7-8473-5C44-3FF7B4FB8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343" y="673596"/>
            <a:ext cx="4916384" cy="5509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CA736B-0EC2-C9F3-3CB7-13B071C927A5}"/>
              </a:ext>
            </a:extLst>
          </p:cNvPr>
          <p:cNvSpPr txBox="1"/>
          <p:nvPr/>
        </p:nvSpPr>
        <p:spPr>
          <a:xfrm>
            <a:off x="2484414" y="0"/>
            <a:ext cx="7219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tx1">
                    <a:lumMod val="75000"/>
                  </a:schemeClr>
                </a:solidFill>
                <a:effectLst/>
                <a:ea typeface="Arial Unicode MS" panose="020B0604020202020204" pitchFamily="34" charset="-128"/>
              </a:rPr>
              <a:t>“</a:t>
            </a:r>
            <a:r>
              <a:rPr lang="en-GB" sz="2800" dirty="0">
                <a:solidFill>
                  <a:schemeClr val="tx1">
                    <a:lumMod val="75000"/>
                  </a:schemeClr>
                </a:solidFill>
                <a:effectLst/>
              </a:rPr>
              <a:t>Landscape of the Soul - Childhood Memories”</a:t>
            </a:r>
          </a:p>
        </p:txBody>
      </p:sp>
    </p:spTree>
    <p:extLst>
      <p:ext uri="{BB962C8B-B14F-4D97-AF65-F5344CB8AC3E}">
        <p14:creationId xmlns:p14="http://schemas.microsoft.com/office/powerpoint/2010/main" val="1064963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960E8F-EDA9-6D79-237E-82A99F5DC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DB357CF-CAE3-DBF5-0027-86E2C4891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1672753-17DD-99F3-9013-333D2158F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1D5F69F-B99F-7F69-A86B-8F6E8B07A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37CD1B-FE01-B5E9-01A9-6B2045475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36104"/>
            <a:ext cx="10905803" cy="5585792"/>
          </a:xfrm>
          <a:prstGeom prst="rect">
            <a:avLst/>
          </a:prstGeom>
          <a:solidFill>
            <a:schemeClr val="tx1"/>
          </a:solidFill>
          <a:ln cap="sq">
            <a:noFill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rawing of two people&#10;&#10;AI-generated content may be incorrect.">
            <a:extLst>
              <a:ext uri="{FF2B5EF4-FFF2-40B4-BE49-F238E27FC236}">
                <a16:creationId xmlns:a16="http://schemas.microsoft.com/office/drawing/2014/main" id="{0DC4A0CF-5263-1AAF-48D7-4743B6F4EC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399" b="12601"/>
          <a:stretch>
            <a:fillRect/>
          </a:stretch>
        </p:blipFill>
        <p:spPr>
          <a:xfrm>
            <a:off x="642730" y="636104"/>
            <a:ext cx="10908128" cy="5585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03EC54-71DC-2B28-6784-D067CF2C3CB8}"/>
              </a:ext>
            </a:extLst>
          </p:cNvPr>
          <p:cNvSpPr txBox="1"/>
          <p:nvPr/>
        </p:nvSpPr>
        <p:spPr>
          <a:xfrm>
            <a:off x="4215122" y="-106501"/>
            <a:ext cx="3758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</a:rPr>
              <a:t>“Japanese Invasion”</a:t>
            </a:r>
            <a:endParaRPr lang="en-GB" sz="320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15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1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bg1">
                <a:shade val="96000"/>
                <a:satMod val="160000"/>
                <a:lumMod val="100000"/>
              </a:schemeClr>
            </a:gs>
          </a:gsLst>
          <a:lin ang="474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8A7DAB-D3B0-E5BA-7BA3-AC2798339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DF70000-5FC0-0628-CB47-AE32CB66B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B1FDD49-FD7B-00C5-C638-3E9442BBA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6BF21C-4802-306A-A73F-0261EDA83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A78311-1280-D363-9359-1CCB150D5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36104"/>
            <a:ext cx="10905803" cy="5585792"/>
          </a:xfrm>
          <a:prstGeom prst="rect">
            <a:avLst/>
          </a:prstGeom>
          <a:solidFill>
            <a:schemeClr val="tx1"/>
          </a:solidFill>
          <a:ln cap="sq">
            <a:noFill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lorful art piece with people and red objects&#10;&#10;AI-generated content may be incorrect.">
            <a:extLst>
              <a:ext uri="{FF2B5EF4-FFF2-40B4-BE49-F238E27FC236}">
                <a16:creationId xmlns:a16="http://schemas.microsoft.com/office/drawing/2014/main" id="{B0E50495-E8BA-C489-7974-B61FFA17A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780" y="636104"/>
            <a:ext cx="5331264" cy="5598372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06A094-04C5-333A-C847-D7FCCBC512C8}"/>
              </a:ext>
            </a:extLst>
          </p:cNvPr>
          <p:cNvSpPr txBox="1"/>
          <p:nvPr/>
        </p:nvSpPr>
        <p:spPr>
          <a:xfrm>
            <a:off x="4700843" y="-80185"/>
            <a:ext cx="27871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tx1">
                    <a:lumMod val="75000"/>
                  </a:schemeClr>
                </a:solidFill>
                <a:effectLst/>
                <a:ea typeface="Arial Unicode MS" panose="020B0604020202020204" pitchFamily="34" charset="-128"/>
              </a:rPr>
              <a:t>“</a:t>
            </a:r>
            <a:r>
              <a:rPr lang="en-GB" sz="3200" dirty="0">
                <a:solidFill>
                  <a:schemeClr val="tx1">
                    <a:lumMod val="75000"/>
                  </a:schemeClr>
                </a:solidFill>
                <a:effectLst/>
              </a:rPr>
              <a:t>World War II”</a:t>
            </a:r>
          </a:p>
        </p:txBody>
      </p:sp>
    </p:spTree>
    <p:extLst>
      <p:ext uri="{BB962C8B-B14F-4D97-AF65-F5344CB8AC3E}">
        <p14:creationId xmlns:p14="http://schemas.microsoft.com/office/powerpoint/2010/main" val="470970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36BDE8-59AD-D420-1A20-1720EB24C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8B390C3-56A6-5C6A-E8DA-84DC702EE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ED3B471-AD59-5ED0-CBF3-0A251E08E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1F289F-DF25-7243-17EF-D5767D1F0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AB99563-F16D-6166-6889-92EA95FCA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36104"/>
            <a:ext cx="10905803" cy="5585792"/>
          </a:xfrm>
          <a:prstGeom prst="rect">
            <a:avLst/>
          </a:prstGeom>
          <a:solidFill>
            <a:schemeClr val="tx1"/>
          </a:solidFill>
          <a:ln cap="sq">
            <a:noFill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quilt&#10;&#10;AI-generated content may be incorrect.">
            <a:extLst>
              <a:ext uri="{FF2B5EF4-FFF2-40B4-BE49-F238E27FC236}">
                <a16:creationId xmlns:a16="http://schemas.microsoft.com/office/drawing/2014/main" id="{E65D75A0-E0D4-32DB-C047-358DA8E24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169" y="634318"/>
            <a:ext cx="4016230" cy="5585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B173C-09A2-581F-3FA8-14B600343FE6}"/>
              </a:ext>
            </a:extLst>
          </p:cNvPr>
          <p:cNvSpPr txBox="1"/>
          <p:nvPr/>
        </p:nvSpPr>
        <p:spPr>
          <a:xfrm>
            <a:off x="4985530" y="-28479"/>
            <a:ext cx="2217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tx1">
                    <a:lumMod val="75000"/>
                  </a:schemeClr>
                </a:solidFill>
                <a:effectLst/>
                <a:ea typeface="Arial Unicode MS" panose="020B0604020202020204" pitchFamily="34" charset="-128"/>
              </a:rPr>
              <a:t>“</a:t>
            </a:r>
            <a:r>
              <a:rPr lang="en-GB" sz="3200" dirty="0">
                <a:solidFill>
                  <a:schemeClr val="tx1">
                    <a:lumMod val="75000"/>
                  </a:schemeClr>
                </a:solidFill>
                <a:effectLst/>
              </a:rPr>
              <a:t>The Ring”</a:t>
            </a:r>
          </a:p>
        </p:txBody>
      </p:sp>
    </p:spTree>
    <p:extLst>
      <p:ext uri="{BB962C8B-B14F-4D97-AF65-F5344CB8AC3E}">
        <p14:creationId xmlns:p14="http://schemas.microsoft.com/office/powerpoint/2010/main" val="3940409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1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bg1">
                <a:shade val="96000"/>
                <a:satMod val="160000"/>
                <a:lumMod val="100000"/>
              </a:schemeClr>
            </a:gs>
          </a:gsLst>
          <a:lin ang="474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DDF097-9539-A5AD-C78E-5F4EB5887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06887EF4-8F45-0573-F751-F026CB3CC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791364C-9AFE-E5DC-1AE0-028BD8BCC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11056F-EEA1-7712-07EE-724020C5D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D983B09-E735-0F1B-B7A3-5E48ADA6A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36104"/>
            <a:ext cx="10905803" cy="5585792"/>
          </a:xfrm>
          <a:prstGeom prst="rect">
            <a:avLst/>
          </a:prstGeom>
          <a:solidFill>
            <a:schemeClr val="tx1"/>
          </a:solidFill>
          <a:ln cap="sq">
            <a:noFill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quilt with a map of luggage&#10;&#10;AI-generated content may be incorrect.">
            <a:extLst>
              <a:ext uri="{FF2B5EF4-FFF2-40B4-BE49-F238E27FC236}">
                <a16:creationId xmlns:a16="http://schemas.microsoft.com/office/drawing/2014/main" id="{E873AE10-D05F-050A-7030-EC6D603F0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236" y="634318"/>
            <a:ext cx="4712542" cy="5585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68C84A-A983-4EEF-E1C2-69DAB4902C43}"/>
              </a:ext>
            </a:extLst>
          </p:cNvPr>
          <p:cNvSpPr txBox="1"/>
          <p:nvPr/>
        </p:nvSpPr>
        <p:spPr>
          <a:xfrm>
            <a:off x="5185824" y="-52357"/>
            <a:ext cx="23131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tx1">
                    <a:lumMod val="75000"/>
                  </a:schemeClr>
                </a:solidFill>
                <a:effectLst/>
                <a:ea typeface="Arial Unicode MS" panose="020B0604020202020204" pitchFamily="34" charset="-128"/>
              </a:rPr>
              <a:t>“</a:t>
            </a:r>
            <a:r>
              <a:rPr lang="en-GB" sz="3200" dirty="0">
                <a:solidFill>
                  <a:schemeClr val="tx1">
                    <a:lumMod val="75000"/>
                  </a:schemeClr>
                </a:solidFill>
                <a:effectLst/>
              </a:rPr>
              <a:t>Exodus”</a:t>
            </a:r>
          </a:p>
        </p:txBody>
      </p:sp>
    </p:spTree>
    <p:extLst>
      <p:ext uri="{BB962C8B-B14F-4D97-AF65-F5344CB8AC3E}">
        <p14:creationId xmlns:p14="http://schemas.microsoft.com/office/powerpoint/2010/main" val="4248723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1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bg1">
                <a:shade val="96000"/>
                <a:satMod val="160000"/>
                <a:lumMod val="100000"/>
              </a:schemeClr>
            </a:gs>
          </a:gsLst>
          <a:lin ang="474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72E74D-9867-07D5-CB45-EC3C5BF84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325452FB-8D95-ED94-E919-3006C8A68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D7EDBAF-0156-49AB-9E29-C5255F8BE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56FAF7-1A9B-8D0C-415B-043F34FF3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07D06B4-677F-DDDF-2256-91026F3F4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36104"/>
            <a:ext cx="10905803" cy="5585792"/>
          </a:xfrm>
          <a:prstGeom prst="rect">
            <a:avLst/>
          </a:prstGeom>
          <a:solidFill>
            <a:schemeClr val="tx1"/>
          </a:solidFill>
          <a:ln cap="sq">
            <a:noFill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map of a country with pictures and notes&#10;&#10;AI-generated content may be incorrect.">
            <a:extLst>
              <a:ext uri="{FF2B5EF4-FFF2-40B4-BE49-F238E27FC236}">
                <a16:creationId xmlns:a16="http://schemas.microsoft.com/office/drawing/2014/main" id="{55505809-8DB4-E828-CEA7-45837F2B8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93" y="634318"/>
            <a:ext cx="10908240" cy="55776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B9602-DB6D-4E1E-B93B-1A9D0314D0DC}"/>
              </a:ext>
            </a:extLst>
          </p:cNvPr>
          <p:cNvSpPr txBox="1"/>
          <p:nvPr/>
        </p:nvSpPr>
        <p:spPr>
          <a:xfrm>
            <a:off x="3762029" y="-78861"/>
            <a:ext cx="4664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</a:rPr>
              <a:t>“The voyage to Australia”</a:t>
            </a:r>
            <a:endParaRPr lang="en-GB" sz="320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7282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733</TotalTime>
  <Words>179</Words>
  <Application>Microsoft Macintosh PowerPoint</Application>
  <PresentationFormat>Widescreen</PresentationFormat>
  <Paragraphs>33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 Unicode MS</vt:lpstr>
      <vt:lpstr>Aptos</vt:lpstr>
      <vt:lpstr>Arial</vt:lpstr>
      <vt:lpstr>Calibri</vt:lpstr>
      <vt:lpstr>Calibri Light</vt:lpstr>
      <vt:lpstr>Cambria</vt:lpstr>
      <vt:lpstr>Helvetica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16</cp:revision>
  <dcterms:created xsi:type="dcterms:W3CDTF">2025-07-29T06:56:38Z</dcterms:created>
  <dcterms:modified xsi:type="dcterms:W3CDTF">2025-08-24T00:09:05Z</dcterms:modified>
</cp:coreProperties>
</file>