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542" r:id="rId3"/>
    <p:sldId id="355" r:id="rId4"/>
    <p:sldId id="294" r:id="rId5"/>
    <p:sldId id="554" r:id="rId6"/>
    <p:sldId id="339" r:id="rId7"/>
    <p:sldId id="343" r:id="rId8"/>
    <p:sldId id="547" r:id="rId9"/>
    <p:sldId id="545" r:id="rId10"/>
    <p:sldId id="298" r:id="rId11"/>
    <p:sldId id="357" r:id="rId12"/>
    <p:sldId id="557" r:id="rId13"/>
    <p:sldId id="552" r:id="rId14"/>
    <p:sldId id="279" r:id="rId15"/>
    <p:sldId id="301" r:id="rId16"/>
    <p:sldId id="348" r:id="rId17"/>
    <p:sldId id="271" r:id="rId18"/>
    <p:sldId id="362" r:id="rId19"/>
    <p:sldId id="269" r:id="rId20"/>
    <p:sldId id="308" r:id="rId21"/>
    <p:sldId id="551" r:id="rId22"/>
    <p:sldId id="350" r:id="rId23"/>
    <p:sldId id="329" r:id="rId24"/>
    <p:sldId id="272" r:id="rId25"/>
    <p:sldId id="335" r:id="rId26"/>
    <p:sldId id="304" r:id="rId27"/>
    <p:sldId id="293" r:id="rId28"/>
    <p:sldId id="345" r:id="rId29"/>
    <p:sldId id="556" r:id="rId30"/>
    <p:sldId id="349" r:id="rId31"/>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1176"/>
  </p:normalViewPr>
  <p:slideViewPr>
    <p:cSldViewPr>
      <p:cViewPr varScale="1">
        <p:scale>
          <a:sx n="87" d="100"/>
          <a:sy n="87" d="100"/>
        </p:scale>
        <p:origin x="6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8D9608C-A71B-42AD-DCA7-62C51B1019F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AU" altLang="en-US"/>
          </a:p>
        </p:txBody>
      </p:sp>
      <p:sp>
        <p:nvSpPr>
          <p:cNvPr id="3075" name="Rectangle 3">
            <a:extLst>
              <a:ext uri="{FF2B5EF4-FFF2-40B4-BE49-F238E27FC236}">
                <a16:creationId xmlns:a16="http://schemas.microsoft.com/office/drawing/2014/main" id="{47DD138D-04D0-4644-B71C-26E8740C4743}"/>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AU" altLang="en-US"/>
          </a:p>
        </p:txBody>
      </p:sp>
      <p:sp>
        <p:nvSpPr>
          <p:cNvPr id="3076" name="Rectangle 4">
            <a:extLst>
              <a:ext uri="{FF2B5EF4-FFF2-40B4-BE49-F238E27FC236}">
                <a16:creationId xmlns:a16="http://schemas.microsoft.com/office/drawing/2014/main" id="{DDF9D5A4-66A7-9FC5-6617-6D97AD07456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EFF2B6D5-460D-B3CB-21ED-C42853DCDE9F}"/>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3078" name="Rectangle 6">
            <a:extLst>
              <a:ext uri="{FF2B5EF4-FFF2-40B4-BE49-F238E27FC236}">
                <a16:creationId xmlns:a16="http://schemas.microsoft.com/office/drawing/2014/main" id="{B2B767D1-8CED-FA1A-0B9E-9541D0CF5978}"/>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AU" altLang="en-US"/>
          </a:p>
        </p:txBody>
      </p:sp>
      <p:sp>
        <p:nvSpPr>
          <p:cNvPr id="3079" name="Rectangle 7">
            <a:extLst>
              <a:ext uri="{FF2B5EF4-FFF2-40B4-BE49-F238E27FC236}">
                <a16:creationId xmlns:a16="http://schemas.microsoft.com/office/drawing/2014/main" id="{FF4F4F39-BFD9-FA23-7720-7B7166667A5B}"/>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C2F95D5D-3B4E-754E-93F4-1302D9210247}"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220DADF-384A-52F1-33DC-35FAD55798DC}"/>
              </a:ext>
            </a:extLst>
          </p:cNvPr>
          <p:cNvSpPr>
            <a:spLocks noGrp="1" noChangeArrowheads="1"/>
          </p:cNvSpPr>
          <p:nvPr>
            <p:ph type="sldNum" sz="quarter" idx="5"/>
          </p:nvPr>
        </p:nvSpPr>
        <p:spPr>
          <a:ln/>
        </p:spPr>
        <p:txBody>
          <a:bodyPr/>
          <a:lstStyle/>
          <a:p>
            <a:fld id="{E3D860DE-06C2-6D4A-B60E-3E3EFC8417BF}" type="slidenum">
              <a:rPr lang="en-AU" altLang="en-US"/>
              <a:pPr/>
              <a:t>1</a:t>
            </a:fld>
            <a:endParaRPr lang="en-AU" altLang="en-US"/>
          </a:p>
        </p:txBody>
      </p:sp>
      <p:sp>
        <p:nvSpPr>
          <p:cNvPr id="4098" name="Rectangle 2">
            <a:extLst>
              <a:ext uri="{FF2B5EF4-FFF2-40B4-BE49-F238E27FC236}">
                <a16:creationId xmlns:a16="http://schemas.microsoft.com/office/drawing/2014/main" id="{E12B7C40-A010-B4F2-6D95-205CCBA63199}"/>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9CDE24EB-C688-5432-AABF-6C0D095270CB}"/>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44F0-9966-4144-0558-34838D4FF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0944F-B531-8E08-D614-568F29D98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60650-D5D4-7B1D-9052-819C44946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C4E05E-58C9-599D-5949-9BE2C6C4CB11}"/>
              </a:ext>
            </a:extLst>
          </p:cNvPr>
          <p:cNvSpPr>
            <a:spLocks noGrp="1"/>
          </p:cNvSpPr>
          <p:nvPr>
            <p:ph type="sldNum" sz="quarter" idx="5"/>
          </p:nvPr>
        </p:nvSpPr>
        <p:spPr/>
        <p:txBody>
          <a:bodyPr/>
          <a:lstStyle/>
          <a:p>
            <a:fld id="{C2F95D5D-3B4E-754E-93F4-1302D9210247}" type="slidenum">
              <a:rPr lang="en-AU" altLang="en-US" smtClean="0"/>
              <a:pPr/>
              <a:t>11</a:t>
            </a:fld>
            <a:endParaRPr lang="en-AU" altLang="en-US"/>
          </a:p>
        </p:txBody>
      </p:sp>
    </p:spTree>
    <p:extLst>
      <p:ext uri="{BB962C8B-B14F-4D97-AF65-F5344CB8AC3E}">
        <p14:creationId xmlns:p14="http://schemas.microsoft.com/office/powerpoint/2010/main" val="3749055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12</a:t>
            </a:fld>
            <a:endParaRPr lang="en-AU" altLang="en-US"/>
          </a:p>
        </p:txBody>
      </p:sp>
    </p:spTree>
    <p:extLst>
      <p:ext uri="{BB962C8B-B14F-4D97-AF65-F5344CB8AC3E}">
        <p14:creationId xmlns:p14="http://schemas.microsoft.com/office/powerpoint/2010/main" val="286553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20CB-3623-77F8-E543-3D027836FA0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2043443-4927-04D8-41DD-433C8D74EB3C}"/>
              </a:ext>
            </a:extLst>
          </p:cNvPr>
          <p:cNvSpPr>
            <a:spLocks noGrp="1" noChangeArrowheads="1"/>
          </p:cNvSpPr>
          <p:nvPr>
            <p:ph type="sldNum" sz="quarter" idx="5"/>
          </p:nvPr>
        </p:nvSpPr>
        <p:spPr>
          <a:ln/>
        </p:spPr>
        <p:txBody>
          <a:bodyPr/>
          <a:lstStyle/>
          <a:p>
            <a:fld id="{C99BCD92-D206-DD4F-B643-1A53253E1919}" type="slidenum">
              <a:rPr lang="en-AU" altLang="en-US"/>
              <a:pPr/>
              <a:t>14</a:t>
            </a:fld>
            <a:endParaRPr lang="en-AU" altLang="en-US"/>
          </a:p>
        </p:txBody>
      </p:sp>
      <p:sp>
        <p:nvSpPr>
          <p:cNvPr id="54274" name="Rectangle 2">
            <a:extLst>
              <a:ext uri="{FF2B5EF4-FFF2-40B4-BE49-F238E27FC236}">
                <a16:creationId xmlns:a16="http://schemas.microsoft.com/office/drawing/2014/main" id="{0AA0EDAF-679F-B800-B1CC-84F747F17680}"/>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6480D8B-E1A1-8274-6ADB-45DF54607758}"/>
              </a:ext>
            </a:extLst>
          </p:cNvPr>
          <p:cNvSpPr>
            <a:spLocks noGrp="1" noChangeArrowheads="1"/>
          </p:cNvSpPr>
          <p:nvPr>
            <p:ph type="body" idx="1"/>
          </p:nvPr>
        </p:nvSpPr>
        <p:spPr/>
        <p:txBody>
          <a:bodyPr/>
          <a:lstStyle/>
          <a:p>
            <a:r>
              <a:rPr lang="en-US" altLang="en-US" dirty="0"/>
              <a:t>Western Mail</a:t>
            </a:r>
          </a:p>
        </p:txBody>
      </p:sp>
    </p:spTree>
    <p:extLst>
      <p:ext uri="{BB962C8B-B14F-4D97-AF65-F5344CB8AC3E}">
        <p14:creationId xmlns:p14="http://schemas.microsoft.com/office/powerpoint/2010/main" val="118960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58FC-1468-5852-578C-F7440E202C9A}"/>
            </a:ext>
          </a:extLst>
        </p:cNvPr>
        <p:cNvGrpSpPr/>
        <p:nvPr/>
      </p:nvGrpSpPr>
      <p:grpSpPr>
        <a:xfrm>
          <a:off x="0" y="0"/>
          <a:ext cx="0" cy="0"/>
          <a:chOff x="0" y="0"/>
          <a:chExt cx="0" cy="0"/>
        </a:xfrm>
      </p:grpSpPr>
      <p:sp>
        <p:nvSpPr>
          <p:cNvPr id="49153" name="Rectangle 7">
            <a:extLst>
              <a:ext uri="{FF2B5EF4-FFF2-40B4-BE49-F238E27FC236}">
                <a16:creationId xmlns:a16="http://schemas.microsoft.com/office/drawing/2014/main" id="{FAADB97A-9CB5-2FDA-D5CE-12BF746B1A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74F648-15A9-5B4F-97F8-096D78C47FB2}" type="slidenum">
              <a:rPr lang="en-AU" altLang="en-US" sz="1200"/>
              <a:pPr/>
              <a:t>15</a:t>
            </a:fld>
            <a:endParaRPr lang="en-AU" altLang="en-US" sz="1200"/>
          </a:p>
        </p:txBody>
      </p:sp>
      <p:sp>
        <p:nvSpPr>
          <p:cNvPr id="49154" name="Rectangle 2">
            <a:extLst>
              <a:ext uri="{FF2B5EF4-FFF2-40B4-BE49-F238E27FC236}">
                <a16:creationId xmlns:a16="http://schemas.microsoft.com/office/drawing/2014/main" id="{4D5287FA-A896-733D-1329-6AC3FB34A982}"/>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5828A058-579D-3AA5-49AF-1F11270AA9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0012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5839A6F-3747-7F5D-0B96-EDF763E8DF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FA354F-8DF7-0D41-81E2-5EEAD3EE5E28}" type="slidenum">
              <a:rPr lang="en-AU" altLang="en-US" sz="1200"/>
              <a:pPr/>
              <a:t>16</a:t>
            </a:fld>
            <a:endParaRPr lang="en-AU" altLang="en-US" sz="1200"/>
          </a:p>
        </p:txBody>
      </p:sp>
      <p:sp>
        <p:nvSpPr>
          <p:cNvPr id="114690" name="Rectangle 2">
            <a:extLst>
              <a:ext uri="{FF2B5EF4-FFF2-40B4-BE49-F238E27FC236}">
                <a16:creationId xmlns:a16="http://schemas.microsoft.com/office/drawing/2014/main" id="{3F296156-3563-46B7-EC51-541CB7EA65D6}"/>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F4DDEF7-E337-731B-CA72-42340AC94C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8A6C-69BA-7B69-AFDC-6EDD353F4F7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556AB6E-BD13-61D1-A922-1C53316286C6}"/>
              </a:ext>
            </a:extLst>
          </p:cNvPr>
          <p:cNvSpPr>
            <a:spLocks noGrp="1" noChangeArrowheads="1"/>
          </p:cNvSpPr>
          <p:nvPr>
            <p:ph type="sldNum" sz="quarter" idx="5"/>
          </p:nvPr>
        </p:nvSpPr>
        <p:spPr>
          <a:ln/>
        </p:spPr>
        <p:txBody>
          <a:bodyPr/>
          <a:lstStyle/>
          <a:p>
            <a:fld id="{23D1C292-D387-3546-83B5-DCBD01151937}" type="slidenum">
              <a:rPr lang="en-AU" altLang="en-US"/>
              <a:pPr/>
              <a:t>17</a:t>
            </a:fld>
            <a:endParaRPr lang="en-AU" altLang="en-US"/>
          </a:p>
        </p:txBody>
      </p:sp>
      <p:sp>
        <p:nvSpPr>
          <p:cNvPr id="53250" name="Rectangle 2">
            <a:extLst>
              <a:ext uri="{FF2B5EF4-FFF2-40B4-BE49-F238E27FC236}">
                <a16:creationId xmlns:a16="http://schemas.microsoft.com/office/drawing/2014/main" id="{205229F4-6226-F873-03DA-0CFB503FE9E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E01C4725-575E-487E-230F-BF22873A5BF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7852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18</a:t>
            </a:fld>
            <a:endParaRPr lang="en-AU" altLang="en-US"/>
          </a:p>
        </p:txBody>
      </p:sp>
    </p:spTree>
    <p:extLst>
      <p:ext uri="{BB962C8B-B14F-4D97-AF65-F5344CB8AC3E}">
        <p14:creationId xmlns:p14="http://schemas.microsoft.com/office/powerpoint/2010/main" val="399378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B16D-5C5A-3738-ADEB-3DFB693ED4E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7217EAD-F6A7-F6C5-1ADA-36BDEE5F6E7D}"/>
              </a:ext>
            </a:extLst>
          </p:cNvPr>
          <p:cNvSpPr>
            <a:spLocks noGrp="1" noChangeArrowheads="1"/>
          </p:cNvSpPr>
          <p:nvPr>
            <p:ph type="sldNum" sz="quarter" idx="5"/>
          </p:nvPr>
        </p:nvSpPr>
        <p:spPr>
          <a:ln/>
        </p:spPr>
        <p:txBody>
          <a:bodyPr/>
          <a:lstStyle/>
          <a:p>
            <a:fld id="{DF01C708-57AF-B94A-A185-A7DFE8DAC565}" type="slidenum">
              <a:rPr lang="en-AU" altLang="en-US"/>
              <a:pPr/>
              <a:t>19</a:t>
            </a:fld>
            <a:endParaRPr lang="en-AU" altLang="en-US"/>
          </a:p>
        </p:txBody>
      </p:sp>
      <p:sp>
        <p:nvSpPr>
          <p:cNvPr id="51202" name="Rectangle 2">
            <a:extLst>
              <a:ext uri="{FF2B5EF4-FFF2-40B4-BE49-F238E27FC236}">
                <a16:creationId xmlns:a16="http://schemas.microsoft.com/office/drawing/2014/main" id="{34CF7330-CFFB-0D22-4211-10F29C56279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8B75F79-8D88-9ED8-146D-7FED7DAE77C4}"/>
              </a:ext>
            </a:extLst>
          </p:cNvPr>
          <p:cNvSpPr>
            <a:spLocks noGrp="1" noChangeArrowheads="1"/>
          </p:cNvSpPr>
          <p:nvPr>
            <p:ph type="body" idx="1"/>
          </p:nvPr>
        </p:nvSpPr>
        <p:spPr/>
        <p:txBody>
          <a:bodyPr/>
          <a:lstStyle/>
          <a:p>
            <a:endParaRPr lang="en-US" dirty="0"/>
          </a:p>
          <a:p>
            <a:endParaRPr lang="en-US" altLang="en-US" dirty="0"/>
          </a:p>
        </p:txBody>
      </p:sp>
    </p:spTree>
    <p:extLst>
      <p:ext uri="{BB962C8B-B14F-4D97-AF65-F5344CB8AC3E}">
        <p14:creationId xmlns:p14="http://schemas.microsoft.com/office/powerpoint/2010/main" val="333493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8F8CF73B-2344-7020-90FB-70D316B91F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ABE3D8-E67D-1C45-B386-2BBFF8561914}" type="slidenum">
              <a:rPr lang="en-AU" altLang="en-US" sz="1200"/>
              <a:pPr/>
              <a:t>20</a:t>
            </a:fld>
            <a:endParaRPr lang="en-AU" altLang="en-US" sz="1200"/>
          </a:p>
        </p:txBody>
      </p:sp>
      <p:sp>
        <p:nvSpPr>
          <p:cNvPr id="55298" name="Rectangle 2">
            <a:extLst>
              <a:ext uri="{FF2B5EF4-FFF2-40B4-BE49-F238E27FC236}">
                <a16:creationId xmlns:a16="http://schemas.microsoft.com/office/drawing/2014/main" id="{7C8F5788-9D60-F2BA-6547-314D6AC9FBA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2A68D871-F9DA-49C9-6C9C-4B7CDA4DC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AU"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21</a:t>
            </a:fld>
            <a:endParaRPr lang="en-AU" altLang="en-US"/>
          </a:p>
        </p:txBody>
      </p:sp>
    </p:spTree>
    <p:extLst>
      <p:ext uri="{BB962C8B-B14F-4D97-AF65-F5344CB8AC3E}">
        <p14:creationId xmlns:p14="http://schemas.microsoft.com/office/powerpoint/2010/main" val="346638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DBCCB-4277-5503-0B64-2A33086F6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CB091-B42A-19D8-59FF-3CF87EFB114E}"/>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9469948C-4770-B1CB-B4F5-CDB3B0184D38}"/>
              </a:ext>
            </a:extLst>
          </p:cNvPr>
          <p:cNvSpPr>
            <a:spLocks noGrp="1"/>
          </p:cNvSpPr>
          <p:nvPr>
            <p:ph type="body" idx="1"/>
          </p:nvPr>
        </p:nvSpPr>
        <p:spPr/>
        <p:txBody>
          <a:bodyPr/>
          <a:lstStyle/>
          <a:p>
            <a:pPr lvl="0" algn="ctr" eaLnBrk="1" fontAlgn="auto" hangingPunct="1">
              <a:spcBef>
                <a:spcPts val="0"/>
              </a:spcBef>
              <a:spcAft>
                <a:spcPts val="0"/>
              </a:spcAft>
              <a:defRPr/>
            </a:pPr>
            <a:endParaRPr lang="en-AU" sz="1200" kern="1200" dirty="0">
              <a:solidFill>
                <a:schemeClr val="tx1"/>
              </a:solidFill>
              <a:effectLst/>
              <a:latin typeface="Calibri" panose="020F0502020204030204" pitchFamily="34" charset="0"/>
              <a:ea typeface="ＭＳ Ｐゴシック" panose="020B0600070205080204" pitchFamily="34" charset="-128"/>
              <a:cs typeface="Calibri" panose="020F0502020204030204" pitchFamily="34" charset="0"/>
            </a:endParaRPr>
          </a:p>
          <a:p>
            <a:pPr lvl="0" algn="ctr" eaLnBrk="1" fontAlgn="auto" hangingPunct="1">
              <a:spcBef>
                <a:spcPts val="0"/>
              </a:spcBef>
              <a:spcAft>
                <a:spcPts val="0"/>
              </a:spcAft>
              <a:defRPr/>
            </a:pPr>
            <a:r>
              <a:rPr lang="en-NL" sz="1200" kern="1200">
                <a:solidFill>
                  <a:schemeClr val="tx1"/>
                </a:solidFill>
                <a:latin typeface="Calibri" panose="020F0502020204030204" pitchFamily="34" charset="0"/>
                <a:ea typeface="ＭＳ Ｐゴシック" panose="020B0600070205080204" pitchFamily="34" charset="-128"/>
                <a:cs typeface="Calibri" panose="020F0502020204030204" pitchFamily="34" charset="0"/>
              </a:rPr>
              <a:t>https://www.niod.nl/en/frequently-asked-questions/japanese-occupation-and-pacific-war-numbers</a:t>
            </a:r>
            <a:endParaRPr lang="en-NL" sz="1200" kern="1200">
              <a:solidFill>
                <a:schemeClr val="tx1"/>
              </a:solidFill>
              <a:effectLst/>
              <a:latin typeface="Calibri" panose="020F0502020204030204" pitchFamily="34" charset="0"/>
              <a:ea typeface="ＭＳ Ｐゴシック" panose="020B0600070205080204" pitchFamily="34" charset="-128"/>
              <a:cs typeface="Calibri" panose="020F0502020204030204" pitchFamily="34" charset="0"/>
            </a:endParaRPr>
          </a:p>
          <a:p>
            <a:endParaRPr lang="en-NL" dirty="0"/>
          </a:p>
        </p:txBody>
      </p:sp>
      <p:sp>
        <p:nvSpPr>
          <p:cNvPr id="4" name="Slide Number Placeholder 3">
            <a:extLst>
              <a:ext uri="{FF2B5EF4-FFF2-40B4-BE49-F238E27FC236}">
                <a16:creationId xmlns:a16="http://schemas.microsoft.com/office/drawing/2014/main" id="{186B710B-6011-4993-E3BD-FDFC7EA2D23C}"/>
              </a:ext>
            </a:extLst>
          </p:cNvPr>
          <p:cNvSpPr>
            <a:spLocks noGrp="1"/>
          </p:cNvSpPr>
          <p:nvPr>
            <p:ph type="sldNum" sz="quarter" idx="5"/>
          </p:nvPr>
        </p:nvSpPr>
        <p:spPr/>
        <p:txBody>
          <a:bodyPr/>
          <a:lstStyle/>
          <a:p>
            <a:fld id="{D8BDAD06-089E-B44C-A547-B68975B87519}" type="slidenum">
              <a:rPr lang="en-US" smtClean="0"/>
              <a:t>2</a:t>
            </a:fld>
            <a:endParaRPr lang="en-US"/>
          </a:p>
        </p:txBody>
      </p:sp>
    </p:spTree>
    <p:extLst>
      <p:ext uri="{BB962C8B-B14F-4D97-AF65-F5344CB8AC3E}">
        <p14:creationId xmlns:p14="http://schemas.microsoft.com/office/powerpoint/2010/main" val="396508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22</a:t>
            </a:fld>
            <a:endParaRPr lang="en-AU" altLang="en-US"/>
          </a:p>
        </p:txBody>
      </p:sp>
    </p:spTree>
    <p:extLst>
      <p:ext uri="{BB962C8B-B14F-4D97-AF65-F5344CB8AC3E}">
        <p14:creationId xmlns:p14="http://schemas.microsoft.com/office/powerpoint/2010/main" val="331830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6A85-3D5D-350E-5329-820D32B9224D}"/>
            </a:ext>
          </a:extLst>
        </p:cNvPr>
        <p:cNvGrpSpPr/>
        <p:nvPr/>
      </p:nvGrpSpPr>
      <p:grpSpPr>
        <a:xfrm>
          <a:off x="0" y="0"/>
          <a:ext cx="0" cy="0"/>
          <a:chOff x="0" y="0"/>
          <a:chExt cx="0" cy="0"/>
        </a:xfrm>
      </p:grpSpPr>
      <p:sp>
        <p:nvSpPr>
          <p:cNvPr id="94209" name="Rectangle 7">
            <a:extLst>
              <a:ext uri="{FF2B5EF4-FFF2-40B4-BE49-F238E27FC236}">
                <a16:creationId xmlns:a16="http://schemas.microsoft.com/office/drawing/2014/main" id="{39EE425E-13BA-2846-0BBE-5AAA6107FC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316E59-F446-C043-ACF9-C592E0B5B481}" type="slidenum">
              <a:rPr lang="en-AU" altLang="en-US" sz="1200"/>
              <a:pPr/>
              <a:t>23</a:t>
            </a:fld>
            <a:endParaRPr lang="en-AU" altLang="en-US" sz="1200"/>
          </a:p>
        </p:txBody>
      </p:sp>
      <p:sp>
        <p:nvSpPr>
          <p:cNvPr id="94210" name="Rectangle 2">
            <a:extLst>
              <a:ext uri="{FF2B5EF4-FFF2-40B4-BE49-F238E27FC236}">
                <a16:creationId xmlns:a16="http://schemas.microsoft.com/office/drawing/2014/main" id="{AAF41C36-66B8-B310-4C3C-43B9838FCF01}"/>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B5314611-B73F-F42A-8C7C-947F0D9061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24168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889638-C4EF-8862-8979-D6F539E26923}"/>
              </a:ext>
            </a:extLst>
          </p:cNvPr>
          <p:cNvSpPr>
            <a:spLocks noGrp="1" noChangeArrowheads="1"/>
          </p:cNvSpPr>
          <p:nvPr>
            <p:ph type="sldNum" sz="quarter" idx="5"/>
          </p:nvPr>
        </p:nvSpPr>
        <p:spPr>
          <a:ln/>
        </p:spPr>
        <p:txBody>
          <a:bodyPr/>
          <a:lstStyle/>
          <a:p>
            <a:fld id="{0C14D1A2-5F8A-FC4E-824E-9DD89960B8AE}" type="slidenum">
              <a:rPr lang="en-AU" altLang="en-US"/>
              <a:pPr/>
              <a:t>24</a:t>
            </a:fld>
            <a:endParaRPr lang="en-AU" altLang="en-US"/>
          </a:p>
        </p:txBody>
      </p:sp>
      <p:sp>
        <p:nvSpPr>
          <p:cNvPr id="55298" name="Rectangle 2">
            <a:extLst>
              <a:ext uri="{FF2B5EF4-FFF2-40B4-BE49-F238E27FC236}">
                <a16:creationId xmlns:a16="http://schemas.microsoft.com/office/drawing/2014/main" id="{9819B885-C9B8-DD63-EBDE-155CE4195709}"/>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A2DFF8EB-28B9-1CF1-F72F-531CE693936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16204E8-CB9C-4684-3B92-814F6E8DD4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3C5F69-A50B-8B40-9E44-88581277E645}" type="slidenum">
              <a:rPr lang="en-AU" altLang="en-US" sz="1200"/>
              <a:pPr/>
              <a:t>25</a:t>
            </a:fld>
            <a:endParaRPr lang="en-AU" altLang="en-US" sz="1200"/>
          </a:p>
        </p:txBody>
      </p:sp>
      <p:sp>
        <p:nvSpPr>
          <p:cNvPr id="118786" name="Rectangle 2">
            <a:extLst>
              <a:ext uri="{FF2B5EF4-FFF2-40B4-BE49-F238E27FC236}">
                <a16:creationId xmlns:a16="http://schemas.microsoft.com/office/drawing/2014/main" id="{A178BDED-C446-77D8-5BF7-7D12D2A83357}"/>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17FEC28E-2529-A8F1-274A-DC191F4847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76E7-BF4E-4072-E3C0-249D3433ECB8}"/>
            </a:ext>
          </a:extLst>
        </p:cNvPr>
        <p:cNvGrpSpPr/>
        <p:nvPr/>
      </p:nvGrpSpPr>
      <p:grpSpPr>
        <a:xfrm>
          <a:off x="0" y="0"/>
          <a:ext cx="0" cy="0"/>
          <a:chOff x="0" y="0"/>
          <a:chExt cx="0" cy="0"/>
        </a:xfrm>
      </p:grpSpPr>
      <p:sp>
        <p:nvSpPr>
          <p:cNvPr id="75777" name="Rectangle 7">
            <a:extLst>
              <a:ext uri="{FF2B5EF4-FFF2-40B4-BE49-F238E27FC236}">
                <a16:creationId xmlns:a16="http://schemas.microsoft.com/office/drawing/2014/main" id="{1C64CF9A-0AAD-B27F-1B7C-17D5A35190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1E3124-69EB-6741-A6C0-175FEC9BA850}" type="slidenum">
              <a:rPr lang="en-AU" altLang="en-US" sz="1200"/>
              <a:pPr/>
              <a:t>26</a:t>
            </a:fld>
            <a:endParaRPr lang="en-AU" altLang="en-US" sz="1200"/>
          </a:p>
        </p:txBody>
      </p:sp>
      <p:sp>
        <p:nvSpPr>
          <p:cNvPr id="75778" name="Rectangle 2">
            <a:extLst>
              <a:ext uri="{FF2B5EF4-FFF2-40B4-BE49-F238E27FC236}">
                <a16:creationId xmlns:a16="http://schemas.microsoft.com/office/drawing/2014/main" id="{69A96A6A-C0DB-4CFD-745A-0C794CBF427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0ED841F1-6F20-BD90-E97D-991273F05C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AU" altLang="en-US" dirty="0"/>
              <a:t>Karri Forest Pemberton</a:t>
            </a:r>
          </a:p>
        </p:txBody>
      </p:sp>
    </p:spTree>
    <p:extLst>
      <p:ext uri="{BB962C8B-B14F-4D97-AF65-F5344CB8AC3E}">
        <p14:creationId xmlns:p14="http://schemas.microsoft.com/office/powerpoint/2010/main" val="4066982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435E55DF-34A9-ECFC-6F21-FEA9C4899E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41DD5F-672C-2744-83C6-0ACB40331EEF}" type="slidenum">
              <a:rPr lang="en-AU" altLang="en-US" sz="1200"/>
              <a:pPr/>
              <a:t>27</a:t>
            </a:fld>
            <a:endParaRPr lang="en-AU" altLang="en-US" sz="1200"/>
          </a:p>
        </p:txBody>
      </p:sp>
      <p:sp>
        <p:nvSpPr>
          <p:cNvPr id="122882" name="Rectangle 2">
            <a:extLst>
              <a:ext uri="{FF2B5EF4-FFF2-40B4-BE49-F238E27FC236}">
                <a16:creationId xmlns:a16="http://schemas.microsoft.com/office/drawing/2014/main" id="{41C0F5D3-81C1-9E3D-5661-10FCAF3036C6}"/>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C099544B-FC80-0FC0-9CD5-9092E6B0B4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AU"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66E1A-EC16-12B2-45CB-387F3AA996FC}"/>
            </a:ext>
          </a:extLst>
        </p:cNvPr>
        <p:cNvGrpSpPr/>
        <p:nvPr/>
      </p:nvGrpSpPr>
      <p:grpSpPr>
        <a:xfrm>
          <a:off x="0" y="0"/>
          <a:ext cx="0" cy="0"/>
          <a:chOff x="0" y="0"/>
          <a:chExt cx="0" cy="0"/>
        </a:xfrm>
      </p:grpSpPr>
      <p:sp>
        <p:nvSpPr>
          <p:cNvPr id="34817" name="Rectangle 7">
            <a:extLst>
              <a:ext uri="{FF2B5EF4-FFF2-40B4-BE49-F238E27FC236}">
                <a16:creationId xmlns:a16="http://schemas.microsoft.com/office/drawing/2014/main" id="{F27B820D-B933-7472-4827-E28BFDC6D3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A804C9-54FD-1242-86DB-F5E6F7406EEC}" type="slidenum">
              <a:rPr lang="en-AU" altLang="en-US" sz="1200"/>
              <a:pPr/>
              <a:t>28</a:t>
            </a:fld>
            <a:endParaRPr lang="en-AU" altLang="en-US" sz="1200"/>
          </a:p>
        </p:txBody>
      </p:sp>
      <p:sp>
        <p:nvSpPr>
          <p:cNvPr id="34818" name="Rectangle 2">
            <a:extLst>
              <a:ext uri="{FF2B5EF4-FFF2-40B4-BE49-F238E27FC236}">
                <a16:creationId xmlns:a16="http://schemas.microsoft.com/office/drawing/2014/main" id="{09A9EFC1-4A66-BD47-6D1F-7618162F16D7}"/>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6FD9F583-0DB7-F535-F0EF-6117D97DCA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1736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5731-9931-7B15-B1C1-BA14ED4BB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6042B-40DE-24E5-2BB8-58117D8B0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5D4BD-3D3F-64AE-B50D-B855E64735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076558-3642-EB77-C67F-8675C5E891A7}"/>
              </a:ext>
            </a:extLst>
          </p:cNvPr>
          <p:cNvSpPr>
            <a:spLocks noGrp="1"/>
          </p:cNvSpPr>
          <p:nvPr>
            <p:ph type="sldNum" sz="quarter" idx="5"/>
          </p:nvPr>
        </p:nvSpPr>
        <p:spPr/>
        <p:txBody>
          <a:bodyPr/>
          <a:lstStyle/>
          <a:p>
            <a:fld id="{C2F95D5D-3B4E-754E-93F4-1302D9210247}" type="slidenum">
              <a:rPr lang="en-AU" altLang="en-US" smtClean="0"/>
              <a:pPr/>
              <a:t>29</a:t>
            </a:fld>
            <a:endParaRPr lang="en-AU" altLang="en-US"/>
          </a:p>
        </p:txBody>
      </p:sp>
    </p:spTree>
    <p:extLst>
      <p:ext uri="{BB962C8B-B14F-4D97-AF65-F5344CB8AC3E}">
        <p14:creationId xmlns:p14="http://schemas.microsoft.com/office/powerpoint/2010/main" val="3812888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73F1F-98DE-8F37-900C-6BA4E8142369}"/>
            </a:ext>
          </a:extLst>
        </p:cNvPr>
        <p:cNvGrpSpPr/>
        <p:nvPr/>
      </p:nvGrpSpPr>
      <p:grpSpPr>
        <a:xfrm>
          <a:off x="0" y="0"/>
          <a:ext cx="0" cy="0"/>
          <a:chOff x="0" y="0"/>
          <a:chExt cx="0" cy="0"/>
        </a:xfrm>
      </p:grpSpPr>
      <p:sp>
        <p:nvSpPr>
          <p:cNvPr id="126977" name="Rectangle 7">
            <a:extLst>
              <a:ext uri="{FF2B5EF4-FFF2-40B4-BE49-F238E27FC236}">
                <a16:creationId xmlns:a16="http://schemas.microsoft.com/office/drawing/2014/main" id="{5ADDBDC0-152A-D34C-346A-CF1457CA7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E7D0E8-3452-3849-A9CD-4E0F8E2E176B}" type="slidenum">
              <a:rPr lang="en-AU" altLang="en-US" sz="1200"/>
              <a:pPr/>
              <a:t>30</a:t>
            </a:fld>
            <a:endParaRPr lang="en-AU" altLang="en-US" sz="1200"/>
          </a:p>
        </p:txBody>
      </p:sp>
      <p:sp>
        <p:nvSpPr>
          <p:cNvPr id="126978" name="Rectangle 2">
            <a:extLst>
              <a:ext uri="{FF2B5EF4-FFF2-40B4-BE49-F238E27FC236}">
                <a16:creationId xmlns:a16="http://schemas.microsoft.com/office/drawing/2014/main" id="{8311A884-20D3-2DF7-7C1E-0257BF29BBD4}"/>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7FCC0D21-0E16-D348-B9D8-83492B673D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kern="1200" dirty="0">
                <a:solidFill>
                  <a:schemeClr val="tx1"/>
                </a:solidFill>
                <a:effectLst/>
                <a:latin typeface="Arial" panose="020B0604020202020204" pitchFamily="34" charset="0"/>
                <a:ea typeface="ＭＳ Ｐゴシック" panose="020B0600070205080204" pitchFamily="34" charset="-128"/>
                <a:cs typeface="+mn-cs"/>
              </a:rPr>
              <a:t>Although Ella was a staff member, she also describes her time at Fairbridge as one of the highlights of her life. Ella has over the last 60 years-maintained connections with some of the Dutch evacuees. She also has Dutch and Dutch East Indies ephemera, memorabilia and artefacts in her home. She also attended the Fairbridge Dutch evacuee reunion in 2006 in the Netherlands. </a:t>
            </a:r>
          </a:p>
          <a:p>
            <a:pPr eaLnBrk="1" hangingPunct="1"/>
            <a:endParaRPr lang="en-US" altLang="en-US" dirty="0"/>
          </a:p>
        </p:txBody>
      </p:sp>
    </p:spTree>
    <p:extLst>
      <p:ext uri="{BB962C8B-B14F-4D97-AF65-F5344CB8AC3E}">
        <p14:creationId xmlns:p14="http://schemas.microsoft.com/office/powerpoint/2010/main" val="365712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3</a:t>
            </a:fld>
            <a:endParaRPr lang="en-AU" altLang="en-US"/>
          </a:p>
        </p:txBody>
      </p:sp>
    </p:spTree>
    <p:extLst>
      <p:ext uri="{BB962C8B-B14F-4D97-AF65-F5344CB8AC3E}">
        <p14:creationId xmlns:p14="http://schemas.microsoft.com/office/powerpoint/2010/main" val="153323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4</a:t>
            </a:fld>
            <a:endParaRPr lang="en-AU" altLang="en-US"/>
          </a:p>
        </p:txBody>
      </p:sp>
    </p:spTree>
    <p:extLst>
      <p:ext uri="{BB962C8B-B14F-4D97-AF65-F5344CB8AC3E}">
        <p14:creationId xmlns:p14="http://schemas.microsoft.com/office/powerpoint/2010/main" val="196031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5</a:t>
            </a:fld>
            <a:endParaRPr lang="en-AU" altLang="en-US"/>
          </a:p>
        </p:txBody>
      </p:sp>
    </p:spTree>
    <p:extLst>
      <p:ext uri="{BB962C8B-B14F-4D97-AF65-F5344CB8AC3E}">
        <p14:creationId xmlns:p14="http://schemas.microsoft.com/office/powerpoint/2010/main" val="61916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C3482E58-A904-DEC1-35C5-96A6FE8FFC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18BE69-FF7E-9241-952F-F8BBAFB47F1F}" type="slidenum">
              <a:rPr lang="en-AU" altLang="en-US" sz="1200"/>
              <a:pPr/>
              <a:t>6</a:t>
            </a:fld>
            <a:endParaRPr lang="en-AU" altLang="en-US" sz="1200"/>
          </a:p>
        </p:txBody>
      </p:sp>
      <p:sp>
        <p:nvSpPr>
          <p:cNvPr id="14338" name="Rectangle 2">
            <a:extLst>
              <a:ext uri="{FF2B5EF4-FFF2-40B4-BE49-F238E27FC236}">
                <a16:creationId xmlns:a16="http://schemas.microsoft.com/office/drawing/2014/main" id="{B8B903D8-3575-5E80-EBA2-2DF372C5825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1348993D-487B-E2BD-6A8D-196E111F8C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8</a:t>
            </a:fld>
            <a:endParaRPr lang="en-AU" altLang="en-US"/>
          </a:p>
        </p:txBody>
      </p:sp>
    </p:spTree>
    <p:extLst>
      <p:ext uri="{BB962C8B-B14F-4D97-AF65-F5344CB8AC3E}">
        <p14:creationId xmlns:p14="http://schemas.microsoft.com/office/powerpoint/2010/main" val="2346289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95D5D-3B4E-754E-93F4-1302D9210247}" type="slidenum">
              <a:rPr lang="en-AU" altLang="en-US" smtClean="0"/>
              <a:pPr/>
              <a:t>9</a:t>
            </a:fld>
            <a:endParaRPr lang="en-AU" altLang="en-US"/>
          </a:p>
        </p:txBody>
      </p:sp>
    </p:spTree>
    <p:extLst>
      <p:ext uri="{BB962C8B-B14F-4D97-AF65-F5344CB8AC3E}">
        <p14:creationId xmlns:p14="http://schemas.microsoft.com/office/powerpoint/2010/main" val="50560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A009E515-2B36-AA8F-25D7-B9F741573D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B980C3-A109-1049-BF1F-27803915A431}" type="slidenum">
              <a:rPr lang="en-AU" altLang="en-US" sz="1200"/>
              <a:pPr/>
              <a:t>10</a:t>
            </a:fld>
            <a:endParaRPr lang="en-AU" altLang="en-US" sz="1200"/>
          </a:p>
        </p:txBody>
      </p:sp>
      <p:sp>
        <p:nvSpPr>
          <p:cNvPr id="24578" name="Rectangle 2">
            <a:extLst>
              <a:ext uri="{FF2B5EF4-FFF2-40B4-BE49-F238E27FC236}">
                <a16:creationId xmlns:a16="http://schemas.microsoft.com/office/drawing/2014/main" id="{904F0CE6-91C3-2CD0-70BD-272033DEA76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F1CBBA2-1963-8E59-469A-0AFDEF7EEA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AU"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560E-15E9-E8BC-35DD-E8F0204F4EA1}"/>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4AD15B4-D146-D661-5541-D5235C1F9A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225F2F5-C148-4C62-31AC-1653FD51C0B5}"/>
              </a:ext>
            </a:extLst>
          </p:cNvPr>
          <p:cNvSpPr>
            <a:spLocks noGrp="1"/>
          </p:cNvSpPr>
          <p:nvPr>
            <p:ph type="dt" sz="half" idx="10"/>
          </p:nvPr>
        </p:nvSpPr>
        <p:spPr/>
        <p:txBody>
          <a:bodyPr/>
          <a:lstStyle>
            <a:lvl1pPr>
              <a:defRPr/>
            </a:lvl1pPr>
          </a:lstStyle>
          <a:p>
            <a:endParaRPr lang="en-AU" altLang="en-US"/>
          </a:p>
        </p:txBody>
      </p:sp>
      <p:sp>
        <p:nvSpPr>
          <p:cNvPr id="5" name="Footer Placeholder 4">
            <a:extLst>
              <a:ext uri="{FF2B5EF4-FFF2-40B4-BE49-F238E27FC236}">
                <a16:creationId xmlns:a16="http://schemas.microsoft.com/office/drawing/2014/main" id="{F5174D87-6B03-327E-6CBF-343B6E434006}"/>
              </a:ext>
            </a:extLst>
          </p:cNvPr>
          <p:cNvSpPr>
            <a:spLocks noGrp="1"/>
          </p:cNvSpPr>
          <p:nvPr>
            <p:ph type="ftr" sz="quarter" idx="11"/>
          </p:nvPr>
        </p:nvSpPr>
        <p:spPr/>
        <p:txBody>
          <a:bodyPr/>
          <a:lstStyle>
            <a:lvl1pPr>
              <a:defRPr/>
            </a:lvl1pPr>
          </a:lstStyle>
          <a:p>
            <a:endParaRPr lang="en-AU" altLang="en-US"/>
          </a:p>
        </p:txBody>
      </p:sp>
      <p:sp>
        <p:nvSpPr>
          <p:cNvPr id="6" name="Slide Number Placeholder 5">
            <a:extLst>
              <a:ext uri="{FF2B5EF4-FFF2-40B4-BE49-F238E27FC236}">
                <a16:creationId xmlns:a16="http://schemas.microsoft.com/office/drawing/2014/main" id="{D77DA42D-E496-C41C-EB11-D674A6EA43F1}"/>
              </a:ext>
            </a:extLst>
          </p:cNvPr>
          <p:cNvSpPr>
            <a:spLocks noGrp="1"/>
          </p:cNvSpPr>
          <p:nvPr>
            <p:ph type="sldNum" sz="quarter" idx="12"/>
          </p:nvPr>
        </p:nvSpPr>
        <p:spPr/>
        <p:txBody>
          <a:bodyPr/>
          <a:lstStyle>
            <a:lvl1pPr>
              <a:defRPr/>
            </a:lvl1pPr>
          </a:lstStyle>
          <a:p>
            <a:fld id="{C5C320D1-BB4C-3D4D-80B0-681F50B91DD3}" type="slidenum">
              <a:rPr lang="en-AU" altLang="en-US"/>
              <a:pPr/>
              <a:t>‹#›</a:t>
            </a:fld>
            <a:endParaRPr lang="en-AU" altLang="en-US"/>
          </a:p>
        </p:txBody>
      </p:sp>
    </p:spTree>
    <p:extLst>
      <p:ext uri="{BB962C8B-B14F-4D97-AF65-F5344CB8AC3E}">
        <p14:creationId xmlns:p14="http://schemas.microsoft.com/office/powerpoint/2010/main" val="141781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CC03-E151-0599-0F31-1AEBB77B31B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3EE16D-939E-F63D-17FD-090DD5AE4F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92739C-D768-5717-2A8D-9E7B7F3C0C6F}"/>
              </a:ext>
            </a:extLst>
          </p:cNvPr>
          <p:cNvSpPr>
            <a:spLocks noGrp="1"/>
          </p:cNvSpPr>
          <p:nvPr>
            <p:ph type="dt" sz="half" idx="10"/>
          </p:nvPr>
        </p:nvSpPr>
        <p:spPr/>
        <p:txBody>
          <a:bodyPr/>
          <a:lstStyle>
            <a:lvl1pPr>
              <a:defRPr/>
            </a:lvl1pPr>
          </a:lstStyle>
          <a:p>
            <a:endParaRPr lang="en-AU" altLang="en-US"/>
          </a:p>
        </p:txBody>
      </p:sp>
      <p:sp>
        <p:nvSpPr>
          <p:cNvPr id="5" name="Footer Placeholder 4">
            <a:extLst>
              <a:ext uri="{FF2B5EF4-FFF2-40B4-BE49-F238E27FC236}">
                <a16:creationId xmlns:a16="http://schemas.microsoft.com/office/drawing/2014/main" id="{28CF154F-4C33-5F74-9A5F-BFFA05CBDE4B}"/>
              </a:ext>
            </a:extLst>
          </p:cNvPr>
          <p:cNvSpPr>
            <a:spLocks noGrp="1"/>
          </p:cNvSpPr>
          <p:nvPr>
            <p:ph type="ftr" sz="quarter" idx="11"/>
          </p:nvPr>
        </p:nvSpPr>
        <p:spPr/>
        <p:txBody>
          <a:bodyPr/>
          <a:lstStyle>
            <a:lvl1pPr>
              <a:defRPr/>
            </a:lvl1pPr>
          </a:lstStyle>
          <a:p>
            <a:endParaRPr lang="en-AU" altLang="en-US"/>
          </a:p>
        </p:txBody>
      </p:sp>
      <p:sp>
        <p:nvSpPr>
          <p:cNvPr id="6" name="Slide Number Placeholder 5">
            <a:extLst>
              <a:ext uri="{FF2B5EF4-FFF2-40B4-BE49-F238E27FC236}">
                <a16:creationId xmlns:a16="http://schemas.microsoft.com/office/drawing/2014/main" id="{6C589041-EC9C-00EB-1219-BA5C34A40CC0}"/>
              </a:ext>
            </a:extLst>
          </p:cNvPr>
          <p:cNvSpPr>
            <a:spLocks noGrp="1"/>
          </p:cNvSpPr>
          <p:nvPr>
            <p:ph type="sldNum" sz="quarter" idx="12"/>
          </p:nvPr>
        </p:nvSpPr>
        <p:spPr/>
        <p:txBody>
          <a:bodyPr/>
          <a:lstStyle>
            <a:lvl1pPr>
              <a:defRPr/>
            </a:lvl1pPr>
          </a:lstStyle>
          <a:p>
            <a:fld id="{4CE6E98E-EAD3-234D-8951-B063ABD6218D}" type="slidenum">
              <a:rPr lang="en-AU" altLang="en-US"/>
              <a:pPr/>
              <a:t>‹#›</a:t>
            </a:fld>
            <a:endParaRPr lang="en-AU" altLang="en-US"/>
          </a:p>
        </p:txBody>
      </p:sp>
    </p:spTree>
    <p:extLst>
      <p:ext uri="{BB962C8B-B14F-4D97-AF65-F5344CB8AC3E}">
        <p14:creationId xmlns:p14="http://schemas.microsoft.com/office/powerpoint/2010/main" val="190195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A42E3-B9C4-423F-35D6-98E665133675}"/>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9A707DF-977A-4BBE-866B-CA543D8D1DB5}"/>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D6C532-6786-C1EA-301F-73BB911CEC6E}"/>
              </a:ext>
            </a:extLst>
          </p:cNvPr>
          <p:cNvSpPr>
            <a:spLocks noGrp="1"/>
          </p:cNvSpPr>
          <p:nvPr>
            <p:ph type="dt" sz="half" idx="10"/>
          </p:nvPr>
        </p:nvSpPr>
        <p:spPr/>
        <p:txBody>
          <a:bodyPr/>
          <a:lstStyle>
            <a:lvl1pPr>
              <a:defRPr/>
            </a:lvl1pPr>
          </a:lstStyle>
          <a:p>
            <a:endParaRPr lang="en-AU" altLang="en-US"/>
          </a:p>
        </p:txBody>
      </p:sp>
      <p:sp>
        <p:nvSpPr>
          <p:cNvPr id="5" name="Footer Placeholder 4">
            <a:extLst>
              <a:ext uri="{FF2B5EF4-FFF2-40B4-BE49-F238E27FC236}">
                <a16:creationId xmlns:a16="http://schemas.microsoft.com/office/drawing/2014/main" id="{103A8727-EE8F-14DA-7C47-2AF838E680AF}"/>
              </a:ext>
            </a:extLst>
          </p:cNvPr>
          <p:cNvSpPr>
            <a:spLocks noGrp="1"/>
          </p:cNvSpPr>
          <p:nvPr>
            <p:ph type="ftr" sz="quarter" idx="11"/>
          </p:nvPr>
        </p:nvSpPr>
        <p:spPr/>
        <p:txBody>
          <a:bodyPr/>
          <a:lstStyle>
            <a:lvl1pPr>
              <a:defRPr/>
            </a:lvl1pPr>
          </a:lstStyle>
          <a:p>
            <a:endParaRPr lang="en-AU" altLang="en-US"/>
          </a:p>
        </p:txBody>
      </p:sp>
      <p:sp>
        <p:nvSpPr>
          <p:cNvPr id="6" name="Slide Number Placeholder 5">
            <a:extLst>
              <a:ext uri="{FF2B5EF4-FFF2-40B4-BE49-F238E27FC236}">
                <a16:creationId xmlns:a16="http://schemas.microsoft.com/office/drawing/2014/main" id="{FDC9DCB3-4C8C-2D12-6505-BB2041D88976}"/>
              </a:ext>
            </a:extLst>
          </p:cNvPr>
          <p:cNvSpPr>
            <a:spLocks noGrp="1"/>
          </p:cNvSpPr>
          <p:nvPr>
            <p:ph type="sldNum" sz="quarter" idx="12"/>
          </p:nvPr>
        </p:nvSpPr>
        <p:spPr/>
        <p:txBody>
          <a:bodyPr/>
          <a:lstStyle>
            <a:lvl1pPr>
              <a:defRPr/>
            </a:lvl1pPr>
          </a:lstStyle>
          <a:p>
            <a:fld id="{D02D0604-DF10-E946-B5B8-B4722EEA5EC5}" type="slidenum">
              <a:rPr lang="en-AU" altLang="en-US"/>
              <a:pPr/>
              <a:t>‹#›</a:t>
            </a:fld>
            <a:endParaRPr lang="en-AU" altLang="en-US"/>
          </a:p>
        </p:txBody>
      </p:sp>
    </p:spTree>
    <p:extLst>
      <p:ext uri="{BB962C8B-B14F-4D97-AF65-F5344CB8AC3E}">
        <p14:creationId xmlns:p14="http://schemas.microsoft.com/office/powerpoint/2010/main" val="5225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1435-7D71-E934-DC1F-10B5CCE07F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183304-9B63-C14A-69A8-A9016370AB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4304F-3DD3-D946-1F12-B82299B5E275}"/>
              </a:ext>
            </a:extLst>
          </p:cNvPr>
          <p:cNvSpPr>
            <a:spLocks noGrp="1"/>
          </p:cNvSpPr>
          <p:nvPr>
            <p:ph type="dt" sz="half" idx="10"/>
          </p:nvPr>
        </p:nvSpPr>
        <p:spPr/>
        <p:txBody>
          <a:bodyPr/>
          <a:lstStyle>
            <a:lvl1pPr>
              <a:defRPr/>
            </a:lvl1pPr>
          </a:lstStyle>
          <a:p>
            <a:endParaRPr lang="en-AU" altLang="en-US"/>
          </a:p>
        </p:txBody>
      </p:sp>
      <p:sp>
        <p:nvSpPr>
          <p:cNvPr id="5" name="Footer Placeholder 4">
            <a:extLst>
              <a:ext uri="{FF2B5EF4-FFF2-40B4-BE49-F238E27FC236}">
                <a16:creationId xmlns:a16="http://schemas.microsoft.com/office/drawing/2014/main" id="{5A258F97-53A6-00A4-8DB1-48C5F84A4730}"/>
              </a:ext>
            </a:extLst>
          </p:cNvPr>
          <p:cNvSpPr>
            <a:spLocks noGrp="1"/>
          </p:cNvSpPr>
          <p:nvPr>
            <p:ph type="ftr" sz="quarter" idx="11"/>
          </p:nvPr>
        </p:nvSpPr>
        <p:spPr/>
        <p:txBody>
          <a:bodyPr/>
          <a:lstStyle>
            <a:lvl1pPr>
              <a:defRPr/>
            </a:lvl1pPr>
          </a:lstStyle>
          <a:p>
            <a:endParaRPr lang="en-AU" altLang="en-US"/>
          </a:p>
        </p:txBody>
      </p:sp>
      <p:sp>
        <p:nvSpPr>
          <p:cNvPr id="6" name="Slide Number Placeholder 5">
            <a:extLst>
              <a:ext uri="{FF2B5EF4-FFF2-40B4-BE49-F238E27FC236}">
                <a16:creationId xmlns:a16="http://schemas.microsoft.com/office/drawing/2014/main" id="{E461A3F1-DE70-9539-1FBA-307CF89FBF14}"/>
              </a:ext>
            </a:extLst>
          </p:cNvPr>
          <p:cNvSpPr>
            <a:spLocks noGrp="1"/>
          </p:cNvSpPr>
          <p:nvPr>
            <p:ph type="sldNum" sz="quarter" idx="12"/>
          </p:nvPr>
        </p:nvSpPr>
        <p:spPr/>
        <p:txBody>
          <a:bodyPr/>
          <a:lstStyle>
            <a:lvl1pPr>
              <a:defRPr/>
            </a:lvl1pPr>
          </a:lstStyle>
          <a:p>
            <a:fld id="{F4C8FD0A-7F88-294A-A5D2-9897FCC9C5E4}" type="slidenum">
              <a:rPr lang="en-AU" altLang="en-US"/>
              <a:pPr/>
              <a:t>‹#›</a:t>
            </a:fld>
            <a:endParaRPr lang="en-AU" altLang="en-US"/>
          </a:p>
        </p:txBody>
      </p:sp>
    </p:spTree>
    <p:extLst>
      <p:ext uri="{BB962C8B-B14F-4D97-AF65-F5344CB8AC3E}">
        <p14:creationId xmlns:p14="http://schemas.microsoft.com/office/powerpoint/2010/main" val="376846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D459-FB33-835D-A425-B7714DE2AAFF}"/>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BE3202-5B17-B530-C156-6E3D7C9F1A4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8D49AE5D-2DBE-E68A-575D-209AC5A1DF3D}"/>
              </a:ext>
            </a:extLst>
          </p:cNvPr>
          <p:cNvSpPr>
            <a:spLocks noGrp="1"/>
          </p:cNvSpPr>
          <p:nvPr>
            <p:ph type="dt" sz="half" idx="10"/>
          </p:nvPr>
        </p:nvSpPr>
        <p:spPr/>
        <p:txBody>
          <a:bodyPr/>
          <a:lstStyle>
            <a:lvl1pPr>
              <a:defRPr/>
            </a:lvl1pPr>
          </a:lstStyle>
          <a:p>
            <a:endParaRPr lang="en-AU" altLang="en-US"/>
          </a:p>
        </p:txBody>
      </p:sp>
      <p:sp>
        <p:nvSpPr>
          <p:cNvPr id="5" name="Footer Placeholder 4">
            <a:extLst>
              <a:ext uri="{FF2B5EF4-FFF2-40B4-BE49-F238E27FC236}">
                <a16:creationId xmlns:a16="http://schemas.microsoft.com/office/drawing/2014/main" id="{025DFF7C-7E11-F0F9-4481-6BEB7ADBC115}"/>
              </a:ext>
            </a:extLst>
          </p:cNvPr>
          <p:cNvSpPr>
            <a:spLocks noGrp="1"/>
          </p:cNvSpPr>
          <p:nvPr>
            <p:ph type="ftr" sz="quarter" idx="11"/>
          </p:nvPr>
        </p:nvSpPr>
        <p:spPr/>
        <p:txBody>
          <a:bodyPr/>
          <a:lstStyle>
            <a:lvl1pPr>
              <a:defRPr/>
            </a:lvl1pPr>
          </a:lstStyle>
          <a:p>
            <a:endParaRPr lang="en-AU" altLang="en-US"/>
          </a:p>
        </p:txBody>
      </p:sp>
      <p:sp>
        <p:nvSpPr>
          <p:cNvPr id="6" name="Slide Number Placeholder 5">
            <a:extLst>
              <a:ext uri="{FF2B5EF4-FFF2-40B4-BE49-F238E27FC236}">
                <a16:creationId xmlns:a16="http://schemas.microsoft.com/office/drawing/2014/main" id="{CF56FF84-B0D2-22F7-2FAC-346F2DEDD6A8}"/>
              </a:ext>
            </a:extLst>
          </p:cNvPr>
          <p:cNvSpPr>
            <a:spLocks noGrp="1"/>
          </p:cNvSpPr>
          <p:nvPr>
            <p:ph type="sldNum" sz="quarter" idx="12"/>
          </p:nvPr>
        </p:nvSpPr>
        <p:spPr/>
        <p:txBody>
          <a:bodyPr/>
          <a:lstStyle>
            <a:lvl1pPr>
              <a:defRPr/>
            </a:lvl1pPr>
          </a:lstStyle>
          <a:p>
            <a:fld id="{F4A3B312-6C89-E240-A86C-3169D8EEB387}" type="slidenum">
              <a:rPr lang="en-AU" altLang="en-US"/>
              <a:pPr/>
              <a:t>‹#›</a:t>
            </a:fld>
            <a:endParaRPr lang="en-AU" altLang="en-US"/>
          </a:p>
        </p:txBody>
      </p:sp>
    </p:spTree>
    <p:extLst>
      <p:ext uri="{BB962C8B-B14F-4D97-AF65-F5344CB8AC3E}">
        <p14:creationId xmlns:p14="http://schemas.microsoft.com/office/powerpoint/2010/main" val="329675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8666-4F00-A3AF-BDE9-0D4B400961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834798-0C75-4185-3972-D940DA594FAA}"/>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438BCB-6615-4A8D-8545-5CA197C3E3E5}"/>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437C08F-6086-6D01-4B94-AC6089B6B60E}"/>
              </a:ext>
            </a:extLst>
          </p:cNvPr>
          <p:cNvSpPr>
            <a:spLocks noGrp="1"/>
          </p:cNvSpPr>
          <p:nvPr>
            <p:ph type="dt" sz="half" idx="10"/>
          </p:nvPr>
        </p:nvSpPr>
        <p:spPr/>
        <p:txBody>
          <a:bodyPr/>
          <a:lstStyle>
            <a:lvl1pPr>
              <a:defRPr/>
            </a:lvl1pPr>
          </a:lstStyle>
          <a:p>
            <a:endParaRPr lang="en-AU" altLang="en-US"/>
          </a:p>
        </p:txBody>
      </p:sp>
      <p:sp>
        <p:nvSpPr>
          <p:cNvPr id="6" name="Footer Placeholder 5">
            <a:extLst>
              <a:ext uri="{FF2B5EF4-FFF2-40B4-BE49-F238E27FC236}">
                <a16:creationId xmlns:a16="http://schemas.microsoft.com/office/drawing/2014/main" id="{E014A325-0A54-08D4-0B05-CD9F36DC960E}"/>
              </a:ext>
            </a:extLst>
          </p:cNvPr>
          <p:cNvSpPr>
            <a:spLocks noGrp="1"/>
          </p:cNvSpPr>
          <p:nvPr>
            <p:ph type="ftr" sz="quarter" idx="11"/>
          </p:nvPr>
        </p:nvSpPr>
        <p:spPr/>
        <p:txBody>
          <a:bodyPr/>
          <a:lstStyle>
            <a:lvl1pPr>
              <a:defRPr/>
            </a:lvl1pPr>
          </a:lstStyle>
          <a:p>
            <a:endParaRPr lang="en-AU" altLang="en-US"/>
          </a:p>
        </p:txBody>
      </p:sp>
      <p:sp>
        <p:nvSpPr>
          <p:cNvPr id="7" name="Slide Number Placeholder 6">
            <a:extLst>
              <a:ext uri="{FF2B5EF4-FFF2-40B4-BE49-F238E27FC236}">
                <a16:creationId xmlns:a16="http://schemas.microsoft.com/office/drawing/2014/main" id="{C6F3C9DC-97BF-94FC-0EFA-0D55827FBDF5}"/>
              </a:ext>
            </a:extLst>
          </p:cNvPr>
          <p:cNvSpPr>
            <a:spLocks noGrp="1"/>
          </p:cNvSpPr>
          <p:nvPr>
            <p:ph type="sldNum" sz="quarter" idx="12"/>
          </p:nvPr>
        </p:nvSpPr>
        <p:spPr/>
        <p:txBody>
          <a:bodyPr/>
          <a:lstStyle>
            <a:lvl1pPr>
              <a:defRPr/>
            </a:lvl1pPr>
          </a:lstStyle>
          <a:p>
            <a:fld id="{07230B48-74E5-5748-93E0-1FCCD64F1A0B}" type="slidenum">
              <a:rPr lang="en-AU" altLang="en-US"/>
              <a:pPr/>
              <a:t>‹#›</a:t>
            </a:fld>
            <a:endParaRPr lang="en-AU" altLang="en-US"/>
          </a:p>
        </p:txBody>
      </p:sp>
    </p:spTree>
    <p:extLst>
      <p:ext uri="{BB962C8B-B14F-4D97-AF65-F5344CB8AC3E}">
        <p14:creationId xmlns:p14="http://schemas.microsoft.com/office/powerpoint/2010/main" val="279854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D381-2DA3-7574-D9E3-E0FED154B3DA}"/>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FCA7B3-9676-0D86-45B9-13FBA1A01B4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01A8F3-E889-B13A-FF06-648CD7C647AE}"/>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D3876AF-62B1-EE82-6DA4-F242FEF892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B2A2C6-DCCE-0F93-10AE-37D92CAE865D}"/>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FA86C7-1E03-7C1A-8014-3BB9CC9437E2}"/>
              </a:ext>
            </a:extLst>
          </p:cNvPr>
          <p:cNvSpPr>
            <a:spLocks noGrp="1"/>
          </p:cNvSpPr>
          <p:nvPr>
            <p:ph type="dt" sz="half" idx="10"/>
          </p:nvPr>
        </p:nvSpPr>
        <p:spPr/>
        <p:txBody>
          <a:bodyPr/>
          <a:lstStyle>
            <a:lvl1pPr>
              <a:defRPr/>
            </a:lvl1pPr>
          </a:lstStyle>
          <a:p>
            <a:endParaRPr lang="en-AU" altLang="en-US"/>
          </a:p>
        </p:txBody>
      </p:sp>
      <p:sp>
        <p:nvSpPr>
          <p:cNvPr id="8" name="Footer Placeholder 7">
            <a:extLst>
              <a:ext uri="{FF2B5EF4-FFF2-40B4-BE49-F238E27FC236}">
                <a16:creationId xmlns:a16="http://schemas.microsoft.com/office/drawing/2014/main" id="{53C5659F-5FE4-44FB-F67B-CABECCB6BC5A}"/>
              </a:ext>
            </a:extLst>
          </p:cNvPr>
          <p:cNvSpPr>
            <a:spLocks noGrp="1"/>
          </p:cNvSpPr>
          <p:nvPr>
            <p:ph type="ftr" sz="quarter" idx="11"/>
          </p:nvPr>
        </p:nvSpPr>
        <p:spPr/>
        <p:txBody>
          <a:bodyPr/>
          <a:lstStyle>
            <a:lvl1pPr>
              <a:defRPr/>
            </a:lvl1pPr>
          </a:lstStyle>
          <a:p>
            <a:endParaRPr lang="en-AU" altLang="en-US"/>
          </a:p>
        </p:txBody>
      </p:sp>
      <p:sp>
        <p:nvSpPr>
          <p:cNvPr id="9" name="Slide Number Placeholder 8">
            <a:extLst>
              <a:ext uri="{FF2B5EF4-FFF2-40B4-BE49-F238E27FC236}">
                <a16:creationId xmlns:a16="http://schemas.microsoft.com/office/drawing/2014/main" id="{BF2FC4E1-F0CE-EBBE-70ED-646A4541F875}"/>
              </a:ext>
            </a:extLst>
          </p:cNvPr>
          <p:cNvSpPr>
            <a:spLocks noGrp="1"/>
          </p:cNvSpPr>
          <p:nvPr>
            <p:ph type="sldNum" sz="quarter" idx="12"/>
          </p:nvPr>
        </p:nvSpPr>
        <p:spPr/>
        <p:txBody>
          <a:bodyPr/>
          <a:lstStyle>
            <a:lvl1pPr>
              <a:defRPr/>
            </a:lvl1pPr>
          </a:lstStyle>
          <a:p>
            <a:fld id="{26D07661-40BC-E443-91F4-E5CC69CEA362}" type="slidenum">
              <a:rPr lang="en-AU" altLang="en-US"/>
              <a:pPr/>
              <a:t>‹#›</a:t>
            </a:fld>
            <a:endParaRPr lang="en-AU" altLang="en-US"/>
          </a:p>
        </p:txBody>
      </p:sp>
    </p:spTree>
    <p:extLst>
      <p:ext uri="{BB962C8B-B14F-4D97-AF65-F5344CB8AC3E}">
        <p14:creationId xmlns:p14="http://schemas.microsoft.com/office/powerpoint/2010/main" val="33145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85FE-D882-9468-0F03-215CBDB78C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4DE1D8-5144-7896-B2D9-9D5A73AD4242}"/>
              </a:ext>
            </a:extLst>
          </p:cNvPr>
          <p:cNvSpPr>
            <a:spLocks noGrp="1"/>
          </p:cNvSpPr>
          <p:nvPr>
            <p:ph type="dt" sz="half" idx="10"/>
          </p:nvPr>
        </p:nvSpPr>
        <p:spPr/>
        <p:txBody>
          <a:bodyPr/>
          <a:lstStyle>
            <a:lvl1pPr>
              <a:defRPr/>
            </a:lvl1pPr>
          </a:lstStyle>
          <a:p>
            <a:endParaRPr lang="en-AU" altLang="en-US"/>
          </a:p>
        </p:txBody>
      </p:sp>
      <p:sp>
        <p:nvSpPr>
          <p:cNvPr id="4" name="Footer Placeholder 3">
            <a:extLst>
              <a:ext uri="{FF2B5EF4-FFF2-40B4-BE49-F238E27FC236}">
                <a16:creationId xmlns:a16="http://schemas.microsoft.com/office/drawing/2014/main" id="{8A24EA18-3C2F-EA4C-256F-D64D08D3156B}"/>
              </a:ext>
            </a:extLst>
          </p:cNvPr>
          <p:cNvSpPr>
            <a:spLocks noGrp="1"/>
          </p:cNvSpPr>
          <p:nvPr>
            <p:ph type="ftr" sz="quarter" idx="11"/>
          </p:nvPr>
        </p:nvSpPr>
        <p:spPr/>
        <p:txBody>
          <a:bodyPr/>
          <a:lstStyle>
            <a:lvl1pPr>
              <a:defRPr/>
            </a:lvl1pPr>
          </a:lstStyle>
          <a:p>
            <a:endParaRPr lang="en-AU" altLang="en-US"/>
          </a:p>
        </p:txBody>
      </p:sp>
      <p:sp>
        <p:nvSpPr>
          <p:cNvPr id="5" name="Slide Number Placeholder 4">
            <a:extLst>
              <a:ext uri="{FF2B5EF4-FFF2-40B4-BE49-F238E27FC236}">
                <a16:creationId xmlns:a16="http://schemas.microsoft.com/office/drawing/2014/main" id="{B4B1173C-4DC1-00C8-B512-2856A22E1DD6}"/>
              </a:ext>
            </a:extLst>
          </p:cNvPr>
          <p:cNvSpPr>
            <a:spLocks noGrp="1"/>
          </p:cNvSpPr>
          <p:nvPr>
            <p:ph type="sldNum" sz="quarter" idx="12"/>
          </p:nvPr>
        </p:nvSpPr>
        <p:spPr/>
        <p:txBody>
          <a:bodyPr/>
          <a:lstStyle>
            <a:lvl1pPr>
              <a:defRPr/>
            </a:lvl1pPr>
          </a:lstStyle>
          <a:p>
            <a:fld id="{623A62B8-A9AA-E34D-B414-90B708D68229}" type="slidenum">
              <a:rPr lang="en-AU" altLang="en-US"/>
              <a:pPr/>
              <a:t>‹#›</a:t>
            </a:fld>
            <a:endParaRPr lang="en-AU" altLang="en-US"/>
          </a:p>
        </p:txBody>
      </p:sp>
    </p:spTree>
    <p:extLst>
      <p:ext uri="{BB962C8B-B14F-4D97-AF65-F5344CB8AC3E}">
        <p14:creationId xmlns:p14="http://schemas.microsoft.com/office/powerpoint/2010/main" val="408282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0107CB-B51F-D14D-A2D5-7FF91C87BC91}"/>
              </a:ext>
            </a:extLst>
          </p:cNvPr>
          <p:cNvSpPr>
            <a:spLocks noGrp="1"/>
          </p:cNvSpPr>
          <p:nvPr>
            <p:ph type="dt" sz="half" idx="10"/>
          </p:nvPr>
        </p:nvSpPr>
        <p:spPr/>
        <p:txBody>
          <a:bodyPr/>
          <a:lstStyle>
            <a:lvl1pPr>
              <a:defRPr/>
            </a:lvl1pPr>
          </a:lstStyle>
          <a:p>
            <a:endParaRPr lang="en-AU" altLang="en-US"/>
          </a:p>
        </p:txBody>
      </p:sp>
      <p:sp>
        <p:nvSpPr>
          <p:cNvPr id="3" name="Footer Placeholder 2">
            <a:extLst>
              <a:ext uri="{FF2B5EF4-FFF2-40B4-BE49-F238E27FC236}">
                <a16:creationId xmlns:a16="http://schemas.microsoft.com/office/drawing/2014/main" id="{32B594A4-0F19-97FC-A0C6-1350069D3AE2}"/>
              </a:ext>
            </a:extLst>
          </p:cNvPr>
          <p:cNvSpPr>
            <a:spLocks noGrp="1"/>
          </p:cNvSpPr>
          <p:nvPr>
            <p:ph type="ftr" sz="quarter" idx="11"/>
          </p:nvPr>
        </p:nvSpPr>
        <p:spPr/>
        <p:txBody>
          <a:bodyPr/>
          <a:lstStyle>
            <a:lvl1pPr>
              <a:defRPr/>
            </a:lvl1pPr>
          </a:lstStyle>
          <a:p>
            <a:endParaRPr lang="en-AU" altLang="en-US"/>
          </a:p>
        </p:txBody>
      </p:sp>
      <p:sp>
        <p:nvSpPr>
          <p:cNvPr id="4" name="Slide Number Placeholder 3">
            <a:extLst>
              <a:ext uri="{FF2B5EF4-FFF2-40B4-BE49-F238E27FC236}">
                <a16:creationId xmlns:a16="http://schemas.microsoft.com/office/drawing/2014/main" id="{DEA6BE15-D263-D403-828B-3700A9F75719}"/>
              </a:ext>
            </a:extLst>
          </p:cNvPr>
          <p:cNvSpPr>
            <a:spLocks noGrp="1"/>
          </p:cNvSpPr>
          <p:nvPr>
            <p:ph type="sldNum" sz="quarter" idx="12"/>
          </p:nvPr>
        </p:nvSpPr>
        <p:spPr/>
        <p:txBody>
          <a:bodyPr/>
          <a:lstStyle>
            <a:lvl1pPr>
              <a:defRPr/>
            </a:lvl1pPr>
          </a:lstStyle>
          <a:p>
            <a:fld id="{38E5534A-720D-6B4A-937C-9DB199186D48}" type="slidenum">
              <a:rPr lang="en-AU" altLang="en-US"/>
              <a:pPr/>
              <a:t>‹#›</a:t>
            </a:fld>
            <a:endParaRPr lang="en-AU" altLang="en-US"/>
          </a:p>
        </p:txBody>
      </p:sp>
    </p:spTree>
    <p:extLst>
      <p:ext uri="{BB962C8B-B14F-4D97-AF65-F5344CB8AC3E}">
        <p14:creationId xmlns:p14="http://schemas.microsoft.com/office/powerpoint/2010/main" val="332441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DA49-3E48-DBA6-5451-334407F7FC00}"/>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3A092E-D3F9-2578-6AA9-1C2A8EB2526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6E6BCF-6748-8C91-75E8-4DCE052CABF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3BF48C-3DD2-43BC-0F97-D5DCB1CEBB21}"/>
              </a:ext>
            </a:extLst>
          </p:cNvPr>
          <p:cNvSpPr>
            <a:spLocks noGrp="1"/>
          </p:cNvSpPr>
          <p:nvPr>
            <p:ph type="dt" sz="half" idx="10"/>
          </p:nvPr>
        </p:nvSpPr>
        <p:spPr/>
        <p:txBody>
          <a:bodyPr/>
          <a:lstStyle>
            <a:lvl1pPr>
              <a:defRPr/>
            </a:lvl1pPr>
          </a:lstStyle>
          <a:p>
            <a:endParaRPr lang="en-AU" altLang="en-US"/>
          </a:p>
        </p:txBody>
      </p:sp>
      <p:sp>
        <p:nvSpPr>
          <p:cNvPr id="6" name="Footer Placeholder 5">
            <a:extLst>
              <a:ext uri="{FF2B5EF4-FFF2-40B4-BE49-F238E27FC236}">
                <a16:creationId xmlns:a16="http://schemas.microsoft.com/office/drawing/2014/main" id="{9C9CDA35-5586-2A01-5294-FB5880A6C921}"/>
              </a:ext>
            </a:extLst>
          </p:cNvPr>
          <p:cNvSpPr>
            <a:spLocks noGrp="1"/>
          </p:cNvSpPr>
          <p:nvPr>
            <p:ph type="ftr" sz="quarter" idx="11"/>
          </p:nvPr>
        </p:nvSpPr>
        <p:spPr/>
        <p:txBody>
          <a:bodyPr/>
          <a:lstStyle>
            <a:lvl1pPr>
              <a:defRPr/>
            </a:lvl1pPr>
          </a:lstStyle>
          <a:p>
            <a:endParaRPr lang="en-AU" altLang="en-US"/>
          </a:p>
        </p:txBody>
      </p:sp>
      <p:sp>
        <p:nvSpPr>
          <p:cNvPr id="7" name="Slide Number Placeholder 6">
            <a:extLst>
              <a:ext uri="{FF2B5EF4-FFF2-40B4-BE49-F238E27FC236}">
                <a16:creationId xmlns:a16="http://schemas.microsoft.com/office/drawing/2014/main" id="{736BA5FF-3664-3B96-2449-9130E01D2B4F}"/>
              </a:ext>
            </a:extLst>
          </p:cNvPr>
          <p:cNvSpPr>
            <a:spLocks noGrp="1"/>
          </p:cNvSpPr>
          <p:nvPr>
            <p:ph type="sldNum" sz="quarter" idx="12"/>
          </p:nvPr>
        </p:nvSpPr>
        <p:spPr/>
        <p:txBody>
          <a:bodyPr/>
          <a:lstStyle>
            <a:lvl1pPr>
              <a:defRPr/>
            </a:lvl1pPr>
          </a:lstStyle>
          <a:p>
            <a:fld id="{FA6F9C85-6EE9-8A44-AF35-8925A58FF5AB}" type="slidenum">
              <a:rPr lang="en-AU" altLang="en-US"/>
              <a:pPr/>
              <a:t>‹#›</a:t>
            </a:fld>
            <a:endParaRPr lang="en-AU" altLang="en-US"/>
          </a:p>
        </p:txBody>
      </p:sp>
    </p:spTree>
    <p:extLst>
      <p:ext uri="{BB962C8B-B14F-4D97-AF65-F5344CB8AC3E}">
        <p14:creationId xmlns:p14="http://schemas.microsoft.com/office/powerpoint/2010/main" val="357914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AB60-0BF6-D243-2967-10C8AA0A52EB}"/>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EE03C2C-8B2A-1754-069A-56EEBDDB33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CB5AA-D955-5814-4B66-0F179A32232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BF9CC9-7E83-640B-2B5B-8C72D11240AE}"/>
              </a:ext>
            </a:extLst>
          </p:cNvPr>
          <p:cNvSpPr>
            <a:spLocks noGrp="1"/>
          </p:cNvSpPr>
          <p:nvPr>
            <p:ph type="dt" sz="half" idx="10"/>
          </p:nvPr>
        </p:nvSpPr>
        <p:spPr/>
        <p:txBody>
          <a:bodyPr/>
          <a:lstStyle>
            <a:lvl1pPr>
              <a:defRPr/>
            </a:lvl1pPr>
          </a:lstStyle>
          <a:p>
            <a:endParaRPr lang="en-AU" altLang="en-US"/>
          </a:p>
        </p:txBody>
      </p:sp>
      <p:sp>
        <p:nvSpPr>
          <p:cNvPr id="6" name="Footer Placeholder 5">
            <a:extLst>
              <a:ext uri="{FF2B5EF4-FFF2-40B4-BE49-F238E27FC236}">
                <a16:creationId xmlns:a16="http://schemas.microsoft.com/office/drawing/2014/main" id="{DB378D69-1B48-A639-E6CE-791BBFFC2567}"/>
              </a:ext>
            </a:extLst>
          </p:cNvPr>
          <p:cNvSpPr>
            <a:spLocks noGrp="1"/>
          </p:cNvSpPr>
          <p:nvPr>
            <p:ph type="ftr" sz="quarter" idx="11"/>
          </p:nvPr>
        </p:nvSpPr>
        <p:spPr/>
        <p:txBody>
          <a:bodyPr/>
          <a:lstStyle>
            <a:lvl1pPr>
              <a:defRPr/>
            </a:lvl1pPr>
          </a:lstStyle>
          <a:p>
            <a:endParaRPr lang="en-AU" altLang="en-US"/>
          </a:p>
        </p:txBody>
      </p:sp>
      <p:sp>
        <p:nvSpPr>
          <p:cNvPr id="7" name="Slide Number Placeholder 6">
            <a:extLst>
              <a:ext uri="{FF2B5EF4-FFF2-40B4-BE49-F238E27FC236}">
                <a16:creationId xmlns:a16="http://schemas.microsoft.com/office/drawing/2014/main" id="{5510A2F0-ABDD-C844-ABFF-B10188D3BD2C}"/>
              </a:ext>
            </a:extLst>
          </p:cNvPr>
          <p:cNvSpPr>
            <a:spLocks noGrp="1"/>
          </p:cNvSpPr>
          <p:nvPr>
            <p:ph type="sldNum" sz="quarter" idx="12"/>
          </p:nvPr>
        </p:nvSpPr>
        <p:spPr/>
        <p:txBody>
          <a:bodyPr/>
          <a:lstStyle>
            <a:lvl1pPr>
              <a:defRPr/>
            </a:lvl1pPr>
          </a:lstStyle>
          <a:p>
            <a:fld id="{B95B95DD-3D92-DA4A-88C2-F8F38804CE7D}" type="slidenum">
              <a:rPr lang="en-AU" altLang="en-US"/>
              <a:pPr/>
              <a:t>‹#›</a:t>
            </a:fld>
            <a:endParaRPr lang="en-AU" altLang="en-US"/>
          </a:p>
        </p:txBody>
      </p:sp>
    </p:spTree>
    <p:extLst>
      <p:ext uri="{BB962C8B-B14F-4D97-AF65-F5344CB8AC3E}">
        <p14:creationId xmlns:p14="http://schemas.microsoft.com/office/powerpoint/2010/main" val="443085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6D9325-699F-4E81-2C8C-E5266661310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3">
            <a:extLst>
              <a:ext uri="{FF2B5EF4-FFF2-40B4-BE49-F238E27FC236}">
                <a16:creationId xmlns:a16="http://schemas.microsoft.com/office/drawing/2014/main" id="{4CEC5461-1269-D88C-049C-FCEFB3DFFD5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8" name="Rectangle 4">
            <a:extLst>
              <a:ext uri="{FF2B5EF4-FFF2-40B4-BE49-F238E27FC236}">
                <a16:creationId xmlns:a16="http://schemas.microsoft.com/office/drawing/2014/main" id="{3336B46C-00D8-B3C2-6ECD-90FC78B80999}"/>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AU" altLang="en-US"/>
          </a:p>
        </p:txBody>
      </p:sp>
      <p:sp>
        <p:nvSpPr>
          <p:cNvPr id="1029" name="Rectangle 5">
            <a:extLst>
              <a:ext uri="{FF2B5EF4-FFF2-40B4-BE49-F238E27FC236}">
                <a16:creationId xmlns:a16="http://schemas.microsoft.com/office/drawing/2014/main" id="{6659DAE6-C58F-A4FD-2943-2C8548ED425E}"/>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en-US"/>
          </a:p>
        </p:txBody>
      </p:sp>
      <p:sp>
        <p:nvSpPr>
          <p:cNvPr id="1030" name="Rectangle 6">
            <a:extLst>
              <a:ext uri="{FF2B5EF4-FFF2-40B4-BE49-F238E27FC236}">
                <a16:creationId xmlns:a16="http://schemas.microsoft.com/office/drawing/2014/main" id="{4C983B14-47C3-92C2-BC71-D9526EFC8505}"/>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0E23D98B-9A24-CC4D-8638-E4E2F7859FC6}"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43.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oleObject" Target="../embeddings/oleObject1.bin"/><Relationship Id="rId10" Type="http://schemas.openxmlformats.org/officeDocument/2006/relationships/image" Target="../media/image19.tif"/><Relationship Id="rId4" Type="http://schemas.openxmlformats.org/officeDocument/2006/relationships/image" Target="../media/image15.png"/><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6" name="Rectangle 208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a:extLst>
              <a:ext uri="{FF2B5EF4-FFF2-40B4-BE49-F238E27FC236}">
                <a16:creationId xmlns:a16="http://schemas.microsoft.com/office/drawing/2014/main" id="{6FFCD94C-2A26-545F-BE08-1759DEA3C253}"/>
              </a:ext>
            </a:extLst>
          </p:cNvPr>
          <p:cNvSpPr>
            <a:spLocks noGrp="1" noChangeArrowheads="1"/>
          </p:cNvSpPr>
          <p:nvPr>
            <p:ph type="ctrTitle"/>
          </p:nvPr>
        </p:nvSpPr>
        <p:spPr>
          <a:xfrm>
            <a:off x="749515" y="260648"/>
            <a:ext cx="3113093" cy="5087668"/>
          </a:xfrm>
        </p:spPr>
        <p:txBody>
          <a:bodyPr anchor="t">
            <a:normAutofit/>
          </a:bodyPr>
          <a:lstStyle/>
          <a:p>
            <a:pPr>
              <a:lnSpc>
                <a:spcPct val="90000"/>
              </a:lnSpc>
            </a:pPr>
            <a:r>
              <a:rPr lang="en-AU" altLang="en-US" sz="3300" dirty="0"/>
              <a:t>SNAPSHOTS</a:t>
            </a:r>
            <a:br>
              <a:rPr lang="en-AU" altLang="en-US" sz="3300" dirty="0"/>
            </a:br>
            <a:r>
              <a:rPr lang="en-AU" altLang="en-US" sz="3300" dirty="0"/>
              <a:t>  OF FAIRBRIDGE FARM SCHOOL GOES DUTCH</a:t>
            </a:r>
            <a:br>
              <a:rPr lang="en-AU" altLang="en-US" sz="3300" dirty="0"/>
            </a:br>
            <a:r>
              <a:rPr lang="en-AU" altLang="en-US" sz="3300" dirty="0"/>
              <a:t>November </a:t>
            </a:r>
            <a:r>
              <a:rPr lang="en-AU" altLang="en-US" sz="3600" dirty="0"/>
              <a:t>1945 to July 1946</a:t>
            </a:r>
            <a:br>
              <a:rPr lang="en-AU" altLang="en-US" sz="3600" dirty="0"/>
            </a:br>
            <a:endParaRPr lang="en-AU" altLang="en-US" sz="3300" dirty="0"/>
          </a:p>
        </p:txBody>
      </p:sp>
      <p:sp>
        <p:nvSpPr>
          <p:cNvPr id="2051" name="Rectangle 3">
            <a:extLst>
              <a:ext uri="{FF2B5EF4-FFF2-40B4-BE49-F238E27FC236}">
                <a16:creationId xmlns:a16="http://schemas.microsoft.com/office/drawing/2014/main" id="{92686E37-E7DF-A9E8-6B2A-AA4690DE079C}"/>
              </a:ext>
            </a:extLst>
          </p:cNvPr>
          <p:cNvSpPr>
            <a:spLocks noGrp="1" noChangeArrowheads="1"/>
          </p:cNvSpPr>
          <p:nvPr>
            <p:ph type="subTitle" idx="1"/>
          </p:nvPr>
        </p:nvSpPr>
        <p:spPr>
          <a:xfrm>
            <a:off x="2060974" y="548681"/>
            <a:ext cx="1801631" cy="2114206"/>
          </a:xfrm>
        </p:spPr>
        <p:txBody>
          <a:bodyPr anchor="b">
            <a:normAutofit/>
          </a:bodyPr>
          <a:lstStyle/>
          <a:p>
            <a:pPr algn="l"/>
            <a:endParaRPr lang="en-AU" altLang="en-US" sz="1700" dirty="0"/>
          </a:p>
          <a:p>
            <a:pPr algn="l"/>
            <a:endParaRPr lang="en-AU" altLang="en-US" sz="1700" dirty="0"/>
          </a:p>
        </p:txBody>
      </p:sp>
      <p:grpSp>
        <p:nvGrpSpPr>
          <p:cNvPr id="2088" name="Group 208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089" name="Rectangle 208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ectangle 208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 name="Rectangle 209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3" name="Rectangle 209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5" name="Rectangle 209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C2FAA3-3A45-DFFF-EB3D-F8EE3E819154}"/>
              </a:ext>
            </a:extLst>
          </p:cNvPr>
          <p:cNvPicPr>
            <a:picLocks noChangeAspect="1"/>
          </p:cNvPicPr>
          <p:nvPr/>
        </p:nvPicPr>
        <p:blipFill>
          <a:blip r:embed="rId3"/>
          <a:stretch>
            <a:fillRect/>
          </a:stretch>
        </p:blipFill>
        <p:spPr>
          <a:xfrm>
            <a:off x="4633274" y="391251"/>
            <a:ext cx="4033387" cy="5688631"/>
          </a:xfrm>
          <a:prstGeom prst="rect">
            <a:avLst/>
          </a:prstGeom>
        </p:spPr>
      </p:pic>
      <p:sp>
        <p:nvSpPr>
          <p:cNvPr id="5" name="TextBox 4">
            <a:extLst>
              <a:ext uri="{FF2B5EF4-FFF2-40B4-BE49-F238E27FC236}">
                <a16:creationId xmlns:a16="http://schemas.microsoft.com/office/drawing/2014/main" id="{54D3F32D-FBEA-F3B3-F4A0-6FD9BAEF434A}"/>
              </a:ext>
            </a:extLst>
          </p:cNvPr>
          <p:cNvSpPr txBox="1"/>
          <p:nvPr/>
        </p:nvSpPr>
        <p:spPr>
          <a:xfrm>
            <a:off x="200872" y="5085184"/>
            <a:ext cx="21280942" cy="1446550"/>
          </a:xfrm>
          <a:prstGeom prst="rect">
            <a:avLst/>
          </a:prstGeom>
          <a:noFill/>
        </p:spPr>
        <p:txBody>
          <a:bodyPr wrap="square" rtlCol="0">
            <a:spAutoFit/>
          </a:bodyPr>
          <a:lstStyle/>
          <a:p>
            <a:r>
              <a:rPr lang="en-AU" altLang="en-US" sz="1600" dirty="0">
                <a:latin typeface="Calibri" panose="020F0502020204030204" pitchFamily="34" charset="0"/>
                <a:cs typeface="Calibri" panose="020F0502020204030204" pitchFamily="34" charset="0"/>
              </a:rPr>
              <a:t>The rehabilitation in Western Australia of Dutch </a:t>
            </a:r>
          </a:p>
          <a:p>
            <a:r>
              <a:rPr lang="en-AU" altLang="en-US" sz="1600" dirty="0">
                <a:latin typeface="Calibri" panose="020F0502020204030204" pitchFamily="34" charset="0"/>
                <a:cs typeface="Calibri" panose="020F0502020204030204" pitchFamily="34" charset="0"/>
              </a:rPr>
              <a:t>children from the Netherlands East Indies </a:t>
            </a:r>
          </a:p>
          <a:p>
            <a:r>
              <a:rPr lang="en-AU" altLang="en-US" sz="1600" dirty="0">
                <a:latin typeface="Calibri" panose="020F0502020204030204" pitchFamily="34" charset="0"/>
                <a:cs typeface="Calibri" panose="020F0502020204030204" pitchFamily="34" charset="0"/>
              </a:rPr>
              <a:t>interned by the Japanese occupiers, </a:t>
            </a:r>
          </a:p>
          <a:p>
            <a:r>
              <a:rPr lang="en-AU" altLang="en-US" sz="1600" dirty="0">
                <a:latin typeface="Calibri" panose="020F0502020204030204" pitchFamily="34" charset="0"/>
                <a:cs typeface="Calibri" panose="020F0502020204030204" pitchFamily="34" charset="0"/>
              </a:rPr>
              <a:t>April 1942 to November 1945. </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3C3CC9DE-0914-C93A-5702-1520722F67EE}"/>
              </a:ext>
            </a:extLst>
          </p:cNvPr>
          <p:cNvSpPr>
            <a:spLocks noGrp="1" noChangeArrowheads="1"/>
          </p:cNvSpPr>
          <p:nvPr>
            <p:ph type="title"/>
          </p:nvPr>
        </p:nvSpPr>
        <p:spPr>
          <a:xfrm>
            <a:off x="755576" y="-349177"/>
            <a:ext cx="7702624" cy="2101777"/>
          </a:xfrm>
        </p:spPr>
        <p:txBody>
          <a:bodyPr/>
          <a:lstStyle/>
          <a:p>
            <a:pPr eaLnBrk="1" hangingPunct="1"/>
            <a:r>
              <a:rPr lang="en-US" altLang="en-US" sz="2800" dirty="0"/>
              <a:t>Refugee accommodation at the</a:t>
            </a:r>
            <a:br>
              <a:rPr lang="en-US" altLang="en-US" sz="2800" dirty="0"/>
            </a:br>
            <a:r>
              <a:rPr lang="en-US" altLang="en-US" sz="2800" dirty="0"/>
              <a:t>Freemasons Hotel, Midland</a:t>
            </a:r>
          </a:p>
        </p:txBody>
      </p:sp>
      <p:pic>
        <p:nvPicPr>
          <p:cNvPr id="23555" name="Picture 4">
            <a:extLst>
              <a:ext uri="{FF2B5EF4-FFF2-40B4-BE49-F238E27FC236}">
                <a16:creationId xmlns:a16="http://schemas.microsoft.com/office/drawing/2014/main" id="{7B45B15D-1CCF-C7F3-ABD4-6E03BDCC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49" y="2559840"/>
            <a:ext cx="5052725" cy="378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3">
            <a:extLst>
              <a:ext uri="{FF2B5EF4-FFF2-40B4-BE49-F238E27FC236}">
                <a16:creationId xmlns:a16="http://schemas.microsoft.com/office/drawing/2014/main" id="{A91D8762-9E31-296B-8EB8-7B665C4C2A5E}"/>
              </a:ext>
            </a:extLst>
          </p:cNvPr>
          <p:cNvGraphicFramePr>
            <a:graphicFrameLocks noChangeAspect="1"/>
          </p:cNvGraphicFramePr>
          <p:nvPr>
            <p:extLst>
              <p:ext uri="{D42A27DB-BD31-4B8C-83A1-F6EECF244321}">
                <p14:modId xmlns:p14="http://schemas.microsoft.com/office/powerpoint/2010/main" val="3080923955"/>
              </p:ext>
            </p:extLst>
          </p:nvPr>
        </p:nvGraphicFramePr>
        <p:xfrm>
          <a:off x="4594582" y="1756010"/>
          <a:ext cx="3886200" cy="2695486"/>
        </p:xfrm>
        <a:graphic>
          <a:graphicData uri="http://schemas.openxmlformats.org/presentationml/2006/ole">
            <mc:AlternateContent xmlns:mc="http://schemas.openxmlformats.org/markup-compatibility/2006">
              <mc:Choice xmlns:v="urn:schemas-microsoft-com:vml" Requires="v">
                <p:oleObj name="Document" r:id="rId4" imgW="8267700" imgH="5740400" progId="Word.Document.8">
                  <p:embed/>
                </p:oleObj>
              </mc:Choice>
              <mc:Fallback>
                <p:oleObj name="Document" r:id="rId4" imgW="8267700" imgH="5740400" progId="Word.Document.8">
                  <p:embed/>
                  <p:pic>
                    <p:nvPicPr>
                      <p:cNvPr id="2" name="Object 3">
                        <a:extLst>
                          <a:ext uri="{FF2B5EF4-FFF2-40B4-BE49-F238E27FC236}">
                            <a16:creationId xmlns:a16="http://schemas.microsoft.com/office/drawing/2014/main" id="{A91D8762-9E31-296B-8EB8-7B665C4C2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582" y="1756010"/>
                        <a:ext cx="3886200" cy="2695486"/>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C8D2DA92-57BB-D3BD-EE0A-0B6874CAB41F}"/>
              </a:ext>
            </a:extLst>
          </p:cNvPr>
          <p:cNvSpPr txBox="1"/>
          <p:nvPr/>
        </p:nvSpPr>
        <p:spPr>
          <a:xfrm>
            <a:off x="5508104" y="4451496"/>
            <a:ext cx="2950096" cy="1785104"/>
          </a:xfrm>
          <a:prstGeom prst="rect">
            <a:avLst/>
          </a:prstGeom>
          <a:noFill/>
        </p:spPr>
        <p:txBody>
          <a:bodyPr wrap="square" rtlCol="0">
            <a:spAutoFit/>
          </a:bodyPr>
          <a:lstStyle/>
          <a:p>
            <a:endParaRPr lang="en-US" sz="2000" dirty="0"/>
          </a:p>
          <a:p>
            <a:pPr algn="ctr"/>
            <a:r>
              <a:rPr lang="en-US" sz="1800" dirty="0"/>
              <a:t>The Plink Family: </a:t>
            </a:r>
          </a:p>
          <a:p>
            <a:pPr algn="ctr"/>
            <a:r>
              <a:rPr lang="en-US" sz="1800" dirty="0" err="1"/>
              <a:t>Mrs</a:t>
            </a:r>
            <a:r>
              <a:rPr lang="en-US" sz="1800" dirty="0"/>
              <a:t> Plink was sent for rehabilitation to deal with the deaths of her husband, brother and father.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DAA98-F305-FF5B-672E-B93A19EA178E}"/>
            </a:ext>
          </a:extLst>
        </p:cNvPr>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A9EDD1DA-05F6-F675-C43A-332A37538FBC}"/>
              </a:ext>
            </a:extLst>
          </p:cNvPr>
          <p:cNvPicPr>
            <a:picLocks noChangeAspect="1"/>
          </p:cNvPicPr>
          <p:nvPr/>
        </p:nvPicPr>
        <p:blipFill>
          <a:blip r:embed="rId3"/>
          <a:stretch>
            <a:fillRect/>
          </a:stretch>
        </p:blipFill>
        <p:spPr>
          <a:xfrm>
            <a:off x="327200" y="1319038"/>
            <a:ext cx="6804756" cy="4536504"/>
          </a:xfrm>
          <a:prstGeom prst="rect">
            <a:avLst/>
          </a:prstGeom>
        </p:spPr>
      </p:pic>
      <p:sp>
        <p:nvSpPr>
          <p:cNvPr id="6" name="TextBox 5">
            <a:extLst>
              <a:ext uri="{FF2B5EF4-FFF2-40B4-BE49-F238E27FC236}">
                <a16:creationId xmlns:a16="http://schemas.microsoft.com/office/drawing/2014/main" id="{091F3AA8-B555-5D66-ACAF-6D3732EEA42E}"/>
              </a:ext>
            </a:extLst>
          </p:cNvPr>
          <p:cNvSpPr txBox="1"/>
          <p:nvPr/>
        </p:nvSpPr>
        <p:spPr>
          <a:xfrm>
            <a:off x="107504" y="0"/>
            <a:ext cx="8352928" cy="1107996"/>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p>
          <a:p>
            <a:pPr algn="ctr"/>
            <a:r>
              <a:rPr lang="en-US" b="1" dirty="0">
                <a:latin typeface="Calibri" panose="020F0502020204030204" pitchFamily="34" charset="0"/>
                <a:cs typeface="Calibri" panose="020F0502020204030204" pitchFamily="34" charset="0"/>
              </a:rPr>
              <a:t>Dutch temporary high school, Burt Hall, Anglican Cathedral, </a:t>
            </a:r>
          </a:p>
          <a:p>
            <a:pPr algn="ctr"/>
            <a:r>
              <a:rPr lang="en-US" b="1" dirty="0">
                <a:latin typeface="Calibri" panose="020F0502020204030204" pitchFamily="34" charset="0"/>
                <a:cs typeface="Calibri" panose="020F0502020204030204" pitchFamily="34" charset="0"/>
              </a:rPr>
              <a:t>St. Georges Terrace</a:t>
            </a:r>
            <a:r>
              <a:rPr lang="en-US" b="1" dirty="0"/>
              <a:t>. Perth </a:t>
            </a:r>
          </a:p>
        </p:txBody>
      </p:sp>
      <p:pic>
        <p:nvPicPr>
          <p:cNvPr id="3" name="Picture 2" descr="A newspaper with text on it&#10;&#10;AI-generated content may be incorrect.">
            <a:extLst>
              <a:ext uri="{FF2B5EF4-FFF2-40B4-BE49-F238E27FC236}">
                <a16:creationId xmlns:a16="http://schemas.microsoft.com/office/drawing/2014/main" id="{A55F1D36-AA17-D40B-9F6C-CA5596D44073}"/>
              </a:ext>
            </a:extLst>
          </p:cNvPr>
          <p:cNvPicPr>
            <a:picLocks noChangeAspect="1"/>
          </p:cNvPicPr>
          <p:nvPr/>
        </p:nvPicPr>
        <p:blipFill>
          <a:blip r:embed="rId4"/>
          <a:stretch>
            <a:fillRect/>
          </a:stretch>
        </p:blipFill>
        <p:spPr>
          <a:xfrm>
            <a:off x="7374213" y="738664"/>
            <a:ext cx="1662283" cy="5697252"/>
          </a:xfrm>
          <a:prstGeom prst="rect">
            <a:avLst/>
          </a:prstGeom>
        </p:spPr>
      </p:pic>
    </p:spTree>
    <p:extLst>
      <p:ext uri="{BB962C8B-B14F-4D97-AF65-F5344CB8AC3E}">
        <p14:creationId xmlns:p14="http://schemas.microsoft.com/office/powerpoint/2010/main" val="423119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B7C-945D-D05C-9C7B-D28DCFDE30AA}"/>
              </a:ext>
            </a:extLst>
          </p:cNvPr>
          <p:cNvSpPr>
            <a:spLocks noGrp="1"/>
          </p:cNvSpPr>
          <p:nvPr>
            <p:ph type="title"/>
          </p:nvPr>
        </p:nvSpPr>
        <p:spPr>
          <a:xfrm>
            <a:off x="685800" y="-459432"/>
            <a:ext cx="7772400" cy="1656184"/>
          </a:xfrm>
        </p:spPr>
        <p:txBody>
          <a:bodyPr/>
          <a:lstStyle/>
          <a:p>
            <a:br>
              <a:rPr lang="en-AU" sz="2800" b="1" dirty="0"/>
            </a:br>
            <a:r>
              <a:rPr lang="en-AU" sz="2800" b="1" dirty="0"/>
              <a:t>Fairbridge Farm School, Pinjarra accommodated the younger Dutch refugees</a:t>
            </a:r>
            <a:endParaRPr lang="en-US" sz="2800" dirty="0"/>
          </a:p>
        </p:txBody>
      </p:sp>
      <p:sp>
        <p:nvSpPr>
          <p:cNvPr id="3" name="Content Placeholder 2">
            <a:extLst>
              <a:ext uri="{FF2B5EF4-FFF2-40B4-BE49-F238E27FC236}">
                <a16:creationId xmlns:a16="http://schemas.microsoft.com/office/drawing/2014/main" id="{0C5E151C-CC50-BC38-BB76-FF4AAAC454F3}"/>
              </a:ext>
            </a:extLst>
          </p:cNvPr>
          <p:cNvSpPr>
            <a:spLocks noGrp="1"/>
          </p:cNvSpPr>
          <p:nvPr>
            <p:ph idx="1"/>
          </p:nvPr>
        </p:nvSpPr>
        <p:spPr>
          <a:xfrm>
            <a:off x="251520" y="799356"/>
            <a:ext cx="8424936" cy="5259288"/>
          </a:xfrm>
        </p:spPr>
        <p:txBody>
          <a:bodyPr/>
          <a:lstStyle/>
          <a:p>
            <a:pPr marL="0" indent="0">
              <a:buNone/>
            </a:pPr>
            <a:r>
              <a:rPr lang="en-US" sz="2400" dirty="0"/>
              <a:t>         </a:t>
            </a:r>
            <a:endParaRPr lang="en-AU" sz="2400" dirty="0"/>
          </a:p>
          <a:p>
            <a:pPr marL="0" indent="0">
              <a:buNone/>
            </a:pPr>
            <a:endParaRPr lang="en-AU" sz="2400" dirty="0"/>
          </a:p>
          <a:p>
            <a:pPr marL="0" indent="0">
              <a:buNone/>
            </a:pPr>
            <a:r>
              <a:rPr lang="en-AU" sz="2400" dirty="0"/>
              <a:t>Established in 1913 by Kingsley &amp; Ruby Fairbridge</a:t>
            </a:r>
          </a:p>
          <a:p>
            <a:pPr marL="0" indent="0">
              <a:buNone/>
            </a:pPr>
            <a:r>
              <a:rPr lang="en-AU" sz="2400" dirty="0"/>
              <a:t>As an orphanage for a child migration scheme to teach them to be farmers and domestics.</a:t>
            </a:r>
          </a:p>
          <a:p>
            <a:pPr marL="0" indent="0">
              <a:buNone/>
            </a:pPr>
            <a:endParaRPr lang="en-AU" sz="2400" dirty="0"/>
          </a:p>
          <a:p>
            <a:pPr marL="0" indent="0">
              <a:buNone/>
            </a:pPr>
            <a:r>
              <a:rPr lang="en-AU" sz="2400" dirty="0"/>
              <a:t>1,000 children sent after WWI</a:t>
            </a:r>
          </a:p>
          <a:p>
            <a:pPr marL="0" indent="0">
              <a:buNone/>
            </a:pPr>
            <a:endParaRPr lang="en-AU" sz="2400" dirty="0"/>
          </a:p>
          <a:p>
            <a:pPr marL="0" indent="0">
              <a:buNone/>
            </a:pPr>
            <a:r>
              <a:rPr lang="en-AU" sz="2400" dirty="0"/>
              <a:t>1,520 children sent after WWII</a:t>
            </a:r>
          </a:p>
          <a:p>
            <a:pPr marL="0" indent="0">
              <a:buNone/>
            </a:pPr>
            <a:r>
              <a:rPr lang="en-AU" sz="2400" dirty="0"/>
              <a:t> </a:t>
            </a:r>
          </a:p>
          <a:p>
            <a:pPr marL="0" indent="0">
              <a:buNone/>
            </a:pPr>
            <a:r>
              <a:rPr lang="en-AU" sz="2400" dirty="0"/>
              <a:t>Most WWII arrivals were not orphans at all.</a:t>
            </a:r>
          </a:p>
          <a:p>
            <a:pPr marL="0" indent="0">
              <a:buNone/>
            </a:pPr>
            <a:endParaRPr lang="en-AU" sz="2400" dirty="0"/>
          </a:p>
          <a:p>
            <a:pPr marL="0" indent="0">
              <a:buNone/>
            </a:pPr>
            <a:r>
              <a:rPr lang="en-AU" sz="2400" dirty="0"/>
              <a:t> </a:t>
            </a:r>
            <a:r>
              <a:rPr lang="en-US" sz="2400" dirty="0"/>
              <a:t>See Film </a:t>
            </a:r>
            <a:r>
              <a:rPr lang="en-US" sz="2400" i="1" dirty="0"/>
              <a:t>Oranges and Sunshine</a:t>
            </a:r>
            <a:endParaRPr lang="en-AU" sz="2400" dirty="0"/>
          </a:p>
          <a:p>
            <a:pPr marL="0" indent="0">
              <a:buNone/>
            </a:pPr>
            <a:r>
              <a:rPr lang="en-US" sz="2400" dirty="0"/>
              <a:t>     </a:t>
            </a:r>
          </a:p>
        </p:txBody>
      </p:sp>
    </p:spTree>
    <p:extLst>
      <p:ext uri="{BB962C8B-B14F-4D97-AF65-F5344CB8AC3E}">
        <p14:creationId xmlns:p14="http://schemas.microsoft.com/office/powerpoint/2010/main" val="507880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F8EBEEB-61D4-55EC-AC86-1AFA424E7C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9" y="1108195"/>
            <a:ext cx="7629748" cy="50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284C98D-7800-74F8-96DC-AEC38BD4BDCC}"/>
              </a:ext>
            </a:extLst>
          </p:cNvPr>
          <p:cNvSpPr txBox="1"/>
          <p:nvPr/>
        </p:nvSpPr>
        <p:spPr>
          <a:xfrm>
            <a:off x="0" y="116633"/>
            <a:ext cx="9252520" cy="830997"/>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Young (feral) Dutch refugees were sent to Fairbridge Farm School for rehabilitation &amp; education</a:t>
            </a:r>
          </a:p>
        </p:txBody>
      </p:sp>
      <p:sp>
        <p:nvSpPr>
          <p:cNvPr id="2" name="TextBox 1">
            <a:extLst>
              <a:ext uri="{FF2B5EF4-FFF2-40B4-BE49-F238E27FC236}">
                <a16:creationId xmlns:a16="http://schemas.microsoft.com/office/drawing/2014/main" id="{FB6304CB-54BA-725D-C6F5-284AD7CCBB9D}"/>
              </a:ext>
            </a:extLst>
          </p:cNvPr>
          <p:cNvSpPr txBox="1"/>
          <p:nvPr/>
        </p:nvSpPr>
        <p:spPr>
          <a:xfrm>
            <a:off x="1208311" y="6194695"/>
            <a:ext cx="7629749" cy="400110"/>
          </a:xfrm>
          <a:prstGeom prst="rect">
            <a:avLst/>
          </a:prstGeom>
          <a:noFill/>
        </p:spPr>
        <p:txBody>
          <a:bodyPr wrap="square" rtlCol="0">
            <a:spAutoFit/>
          </a:bodyPr>
          <a:lstStyle/>
          <a:p>
            <a:r>
              <a:rPr lang="en-US" sz="2000" b="1" dirty="0"/>
              <a:t>Sometimes, it accommodated up to 400 Dutch children.</a:t>
            </a:r>
          </a:p>
        </p:txBody>
      </p:sp>
    </p:spTree>
    <p:extLst>
      <p:ext uri="{BB962C8B-B14F-4D97-AF65-F5344CB8AC3E}">
        <p14:creationId xmlns:p14="http://schemas.microsoft.com/office/powerpoint/2010/main" val="292590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C1804-2BDA-5570-943E-3F17D68D82F2}"/>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274F06BA-AF3C-E11C-D1CE-8A4060B7A878}"/>
              </a:ext>
            </a:extLst>
          </p:cNvPr>
          <p:cNvSpPr>
            <a:spLocks noGrp="1" noChangeArrowheads="1"/>
          </p:cNvSpPr>
          <p:nvPr>
            <p:ph type="title"/>
          </p:nvPr>
        </p:nvSpPr>
        <p:spPr>
          <a:xfrm>
            <a:off x="-1476672" y="-747464"/>
            <a:ext cx="8784976" cy="2500064"/>
          </a:xfrm>
        </p:spPr>
        <p:txBody>
          <a:bodyPr/>
          <a:lstStyle/>
          <a:p>
            <a:r>
              <a:rPr lang="en-US" altLang="en-US" dirty="0"/>
              <a:t>                        Rehabilitation</a:t>
            </a:r>
          </a:p>
        </p:txBody>
      </p:sp>
      <p:pic>
        <p:nvPicPr>
          <p:cNvPr id="37892" name="Picture 4">
            <a:extLst>
              <a:ext uri="{FF2B5EF4-FFF2-40B4-BE49-F238E27FC236}">
                <a16:creationId xmlns:a16="http://schemas.microsoft.com/office/drawing/2014/main" id="{E16D5700-918E-76F1-1275-3B486B922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78" y="1097242"/>
            <a:ext cx="4163378" cy="5432886"/>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a:extLst>
              <a:ext uri="{FF2B5EF4-FFF2-40B4-BE49-F238E27FC236}">
                <a16:creationId xmlns:a16="http://schemas.microsoft.com/office/drawing/2014/main" id="{A4465E95-89C5-27B1-AF28-BD5D1C924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08" y="1097242"/>
            <a:ext cx="4357859" cy="543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7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6F02-7929-07C4-8B11-1E20F7E40953}"/>
            </a:ext>
          </a:extLst>
        </p:cNvPr>
        <p:cNvGrpSpPr/>
        <p:nvPr/>
      </p:nvGrpSpPr>
      <p:grpSpPr>
        <a:xfrm>
          <a:off x="0" y="0"/>
          <a:ext cx="0" cy="0"/>
          <a:chOff x="0" y="0"/>
          <a:chExt cx="0" cy="0"/>
        </a:xfrm>
      </p:grpSpPr>
      <p:pic>
        <p:nvPicPr>
          <p:cNvPr id="48132" name="Picture 9">
            <a:extLst>
              <a:ext uri="{FF2B5EF4-FFF2-40B4-BE49-F238E27FC236}">
                <a16:creationId xmlns:a16="http://schemas.microsoft.com/office/drawing/2014/main" id="{689D62B9-1276-14A2-ABF7-0A074530D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
          <a:stretch>
            <a:fillRect/>
          </a:stretch>
        </p:blipFill>
        <p:spPr bwMode="auto">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FDD2C64-DC50-537F-1E31-1D1FCA0FCE01}"/>
              </a:ext>
            </a:extLst>
          </p:cNvPr>
          <p:cNvSpPr txBox="1"/>
          <p:nvPr/>
        </p:nvSpPr>
        <p:spPr>
          <a:xfrm>
            <a:off x="323529" y="5234320"/>
            <a:ext cx="5324824" cy="1219016"/>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altLang="en-US" b="1" kern="1200" dirty="0">
                <a:solidFill>
                  <a:schemeClr val="tx1">
                    <a:lumMod val="85000"/>
                    <a:lumOff val="15000"/>
                  </a:schemeClr>
                </a:solidFill>
                <a:latin typeface="+mj-lt"/>
                <a:ea typeface="+mj-ea"/>
                <a:cs typeface="+mj-cs"/>
              </a:rPr>
              <a:t>Fairbridge Farm School, </a:t>
            </a:r>
            <a:r>
              <a:rPr lang="en-US" altLang="en-US" b="1" kern="1200" dirty="0" err="1">
                <a:solidFill>
                  <a:schemeClr val="tx1">
                    <a:lumMod val="85000"/>
                    <a:lumOff val="15000"/>
                  </a:schemeClr>
                </a:solidFill>
                <a:latin typeface="+mj-lt"/>
                <a:ea typeface="+mj-ea"/>
                <a:cs typeface="+mj-cs"/>
              </a:rPr>
              <a:t>Pinjarra</a:t>
            </a:r>
            <a:r>
              <a:rPr lang="en-US" altLang="en-US" b="1" kern="1200" dirty="0">
                <a:solidFill>
                  <a:schemeClr val="tx1">
                    <a:lumMod val="85000"/>
                    <a:lumOff val="15000"/>
                  </a:schemeClr>
                </a:solidFill>
                <a:latin typeface="+mj-lt"/>
                <a:ea typeface="+mj-ea"/>
                <a:cs typeface="+mj-cs"/>
              </a:rPr>
              <a:t> </a:t>
            </a:r>
            <a:r>
              <a:rPr lang="en-US" altLang="en-US" b="1" dirty="0">
                <a:solidFill>
                  <a:schemeClr val="tx1">
                    <a:lumMod val="85000"/>
                    <a:lumOff val="15000"/>
                  </a:schemeClr>
                </a:solidFill>
                <a:latin typeface="+mj-lt"/>
                <a:ea typeface="+mj-ea"/>
                <a:cs typeface="+mj-cs"/>
              </a:rPr>
              <a:t>c</a:t>
            </a:r>
            <a:r>
              <a:rPr lang="en-US" altLang="en-US" b="1" kern="1200" dirty="0">
                <a:solidFill>
                  <a:schemeClr val="tx1">
                    <a:lumMod val="85000"/>
                    <a:lumOff val="15000"/>
                  </a:schemeClr>
                </a:solidFill>
                <a:latin typeface="+mj-lt"/>
                <a:ea typeface="+mj-ea"/>
                <a:cs typeface="+mj-cs"/>
              </a:rPr>
              <a:t>ottage accommodation</a:t>
            </a:r>
            <a:endParaRPr lang="en-US" b="1" kern="1200" dirty="0">
              <a:solidFill>
                <a:schemeClr val="tx1">
                  <a:lumMod val="85000"/>
                  <a:lumOff val="15000"/>
                </a:schemeClr>
              </a:solidFill>
              <a:latin typeface="+mj-lt"/>
              <a:ea typeface="+mj-ea"/>
              <a:cs typeface="+mj-cs"/>
            </a:endParaRPr>
          </a:p>
        </p:txBody>
      </p:sp>
      <p:pic>
        <p:nvPicPr>
          <p:cNvPr id="2" name="Picture 8">
            <a:extLst>
              <a:ext uri="{FF2B5EF4-FFF2-40B4-BE49-F238E27FC236}">
                <a16:creationId xmlns:a16="http://schemas.microsoft.com/office/drawing/2014/main" id="{629559AF-8ECC-E4B3-3F23-2C4EC4087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19" r="14131" b="-1"/>
          <a:stretch>
            <a:fillRect/>
          </a:stretch>
        </p:blipFill>
        <p:spPr bwMode="auto">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88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2627E93C-7A30-9F08-4802-1C2F1D88993D}"/>
              </a:ext>
            </a:extLst>
          </p:cNvPr>
          <p:cNvSpPr>
            <a:spLocks noGrp="1" noChangeArrowheads="1"/>
          </p:cNvSpPr>
          <p:nvPr>
            <p:ph type="title"/>
          </p:nvPr>
        </p:nvSpPr>
        <p:spPr>
          <a:xfrm>
            <a:off x="5335350" y="609600"/>
            <a:ext cx="3269098" cy="1739280"/>
          </a:xfrm>
        </p:spPr>
        <p:txBody>
          <a:bodyPr/>
          <a:lstStyle/>
          <a:p>
            <a:pPr algn="l" eaLnBrk="1" hangingPunct="1"/>
            <a:r>
              <a:rPr lang="en-US" altLang="en-US" dirty="0"/>
              <a:t>Discipline</a:t>
            </a:r>
            <a:br>
              <a:rPr lang="en-US" altLang="en-US" dirty="0"/>
            </a:br>
            <a:r>
              <a:rPr lang="en-US" altLang="en-US" sz="2000" dirty="0"/>
              <a:t>Many of the children had  never sat at a table or  used utensils to eat.  </a:t>
            </a:r>
            <a:endParaRPr lang="en-US" altLang="en-US" dirty="0"/>
          </a:p>
        </p:txBody>
      </p:sp>
      <p:pic>
        <p:nvPicPr>
          <p:cNvPr id="113667" name="Picture 4">
            <a:extLst>
              <a:ext uri="{FF2B5EF4-FFF2-40B4-BE49-F238E27FC236}">
                <a16:creationId xmlns:a16="http://schemas.microsoft.com/office/drawing/2014/main" id="{2472E454-5F5F-67F5-59CC-377F0F4E7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 y="188640"/>
            <a:ext cx="534565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a:extLst>
              <a:ext uri="{FF2B5EF4-FFF2-40B4-BE49-F238E27FC236}">
                <a16:creationId xmlns:a16="http://schemas.microsoft.com/office/drawing/2014/main" id="{404A4005-6FFE-2FAB-5300-7DD8A3E94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678272"/>
            <a:ext cx="5150490" cy="317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9F8B4E-4E89-E7F0-D9BC-3E59FF5B0DB8}"/>
              </a:ext>
            </a:extLst>
          </p:cNvPr>
          <p:cNvSpPr txBox="1"/>
          <p:nvPr/>
        </p:nvSpPr>
        <p:spPr>
          <a:xfrm>
            <a:off x="285606" y="4581129"/>
            <a:ext cx="3789762" cy="1384995"/>
          </a:xfrm>
          <a:prstGeom prst="rect">
            <a:avLst/>
          </a:prstGeom>
          <a:noFill/>
        </p:spPr>
        <p:txBody>
          <a:bodyPr wrap="square" rtlCol="0">
            <a:spAutoFit/>
          </a:bodyPr>
          <a:lstStyle/>
          <a:p>
            <a:r>
              <a:rPr lang="en-US" sz="2800" dirty="0"/>
              <a:t>Food wonderful </a:t>
            </a:r>
          </a:p>
          <a:p>
            <a:r>
              <a:rPr lang="en-US" sz="2800" dirty="0"/>
              <a:t>Food!</a:t>
            </a:r>
          </a:p>
          <a:p>
            <a:r>
              <a:rPr lang="en-US" sz="2800" dirty="0"/>
              <a:t>Rituals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625C2-028C-64A9-3592-0A8FDD1E957B}"/>
            </a:ext>
          </a:extLst>
        </p:cNvPr>
        <p:cNvGrpSpPr/>
        <p:nvPr/>
      </p:nvGrpSpPr>
      <p:grpSpPr>
        <a:xfrm>
          <a:off x="0" y="0"/>
          <a:ext cx="0" cy="0"/>
          <a:chOff x="0" y="0"/>
          <a:chExt cx="0" cy="0"/>
        </a:xfrm>
      </p:grpSpPr>
      <p:sp useBgFill="1">
        <p:nvSpPr>
          <p:cNvPr id="23572" name="Rectangle 23571">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7" name="Picture 5">
            <a:extLst>
              <a:ext uri="{FF2B5EF4-FFF2-40B4-BE49-F238E27FC236}">
                <a16:creationId xmlns:a16="http://schemas.microsoft.com/office/drawing/2014/main" id="{8E9A51DE-230E-99E1-EA53-FEB36E807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54" r="12867" b="-2"/>
          <a:stretch>
            <a:fillRect/>
          </a:stretch>
        </p:blipFill>
        <p:spPr bwMode="auto">
          <a:xfrm>
            <a:off x="-4" y="10"/>
            <a:ext cx="5732059" cy="6857990"/>
          </a:xfrm>
          <a:prstGeom prst="rect">
            <a:avLst/>
          </a:prstGeom>
          <a:noFill/>
          <a:extLst>
            <a:ext uri="{909E8E84-426E-40DD-AFC4-6F175D3DCCD1}">
              <a14:hiddenFill xmlns:a14="http://schemas.microsoft.com/office/drawing/2010/main">
                <a:solidFill>
                  <a:srgbClr val="FFFFFF"/>
                </a:solidFill>
              </a14:hiddenFill>
            </a:ext>
          </a:extLst>
        </p:spPr>
      </p:pic>
      <p:sp>
        <p:nvSpPr>
          <p:cNvPr id="23571" name="Rectangle 2357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54" name="Rectangle 2">
            <a:extLst>
              <a:ext uri="{FF2B5EF4-FFF2-40B4-BE49-F238E27FC236}">
                <a16:creationId xmlns:a16="http://schemas.microsoft.com/office/drawing/2014/main" id="{77258BD8-1D36-8755-1A14-FEC49A3A35D7}"/>
              </a:ext>
            </a:extLst>
          </p:cNvPr>
          <p:cNvSpPr>
            <a:spLocks noGrp="1" noChangeArrowheads="1"/>
          </p:cNvSpPr>
          <p:nvPr>
            <p:ph type="title"/>
          </p:nvPr>
        </p:nvSpPr>
        <p:spPr>
          <a:xfrm>
            <a:off x="630936" y="4152624"/>
            <a:ext cx="1584198" cy="1920240"/>
          </a:xfrm>
        </p:spPr>
        <p:txBody>
          <a:bodyPr vert="horz" lIns="91440" tIns="45720" rIns="91440" bIns="45720" rtlCol="0" anchor="ctr">
            <a:normAutofit/>
          </a:bodyPr>
          <a:lstStyle/>
          <a:p>
            <a:pPr algn="l">
              <a:lnSpc>
                <a:spcPct val="90000"/>
              </a:lnSpc>
            </a:pPr>
            <a:br>
              <a:rPr lang="en-US" altLang="en-US" sz="2100" kern="1200" dirty="0">
                <a:solidFill>
                  <a:schemeClr val="tx1"/>
                </a:solidFill>
                <a:latin typeface="+mj-lt"/>
                <a:ea typeface="+mj-ea"/>
                <a:cs typeface="+mj-cs"/>
              </a:rPr>
            </a:br>
            <a:r>
              <a:rPr lang="en-US" altLang="en-US" sz="2100" kern="1200" dirty="0">
                <a:solidFill>
                  <a:schemeClr val="tx1"/>
                </a:solidFill>
                <a:latin typeface="+mj-lt"/>
                <a:ea typeface="+mj-ea"/>
                <a:cs typeface="+mj-cs"/>
              </a:rPr>
              <a:t>Education</a:t>
            </a:r>
          </a:p>
        </p:txBody>
      </p:sp>
      <p:pic>
        <p:nvPicPr>
          <p:cNvPr id="2" name="Picture 3" descr="29">
            <a:extLst>
              <a:ext uri="{FF2B5EF4-FFF2-40B4-BE49-F238E27FC236}">
                <a16:creationId xmlns:a16="http://schemas.microsoft.com/office/drawing/2014/main" id="{F9D439D6-F39D-E5FE-6A38-B5ADED67B8F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996" r="12216"/>
          <a:stretch>
            <a:fillRect/>
          </a:stretch>
        </p:blipFill>
        <p:spPr bwMode="auto">
          <a:xfrm>
            <a:off x="5857090" y="1"/>
            <a:ext cx="3286910" cy="334564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3" name="Rectangle 2357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75" name="Rectangle 2357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D2C0E4E-C740-ADBD-7B1C-2DF9B326ACD4}"/>
              </a:ext>
            </a:extLst>
          </p:cNvPr>
          <p:cNvSpPr txBox="1"/>
          <p:nvPr/>
        </p:nvSpPr>
        <p:spPr>
          <a:xfrm>
            <a:off x="2523744" y="4151376"/>
            <a:ext cx="2489454" cy="1920240"/>
          </a:xfrm>
          <a:prstGeom prst="rect">
            <a:avLst/>
          </a:prstGeom>
        </p:spPr>
        <p:txBody>
          <a:bodyPr vert="horz" lIns="91440" tIns="45720" rIns="91440" bIns="45720" rtlCol="0" anchor="ctr">
            <a:normAutofit/>
          </a:bodyPr>
          <a:lstStyle/>
          <a:p>
            <a:pPr eaLnBrk="1" hangingPunct="1">
              <a:lnSpc>
                <a:spcPct val="90000"/>
              </a:lnSpc>
              <a:spcAft>
                <a:spcPts val="600"/>
              </a:spcAft>
            </a:pPr>
            <a:r>
              <a:rPr lang="en-US" altLang="en-US" sz="1500" dirty="0">
                <a:latin typeface="+mn-lt"/>
                <a:ea typeface="+mn-ea"/>
              </a:rPr>
              <a:t>The younger children had never been to school. At Fairbridge they were brought up to speed on Dutch curriculum including English lessons from </a:t>
            </a:r>
            <a:r>
              <a:rPr lang="en-US" altLang="en-US" sz="1500" dirty="0" err="1">
                <a:latin typeface="+mn-lt"/>
                <a:ea typeface="+mn-ea"/>
              </a:rPr>
              <a:t>Mr</a:t>
            </a:r>
            <a:r>
              <a:rPr lang="en-US" altLang="en-US" sz="1500" dirty="0">
                <a:latin typeface="+mn-lt"/>
                <a:ea typeface="+mn-ea"/>
              </a:rPr>
              <a:t> Patrick and Dutch lessons from </a:t>
            </a:r>
            <a:r>
              <a:rPr lang="en-US" altLang="en-US" sz="1500" dirty="0" err="1">
                <a:latin typeface="+mn-lt"/>
                <a:ea typeface="+mn-ea"/>
              </a:rPr>
              <a:t>Mrs</a:t>
            </a:r>
            <a:r>
              <a:rPr lang="en-US" altLang="en-US" sz="1500" dirty="0">
                <a:latin typeface="+mn-lt"/>
                <a:ea typeface="+mn-ea"/>
              </a:rPr>
              <a:t> Kohlmann.</a:t>
            </a:r>
            <a:endParaRPr lang="en-US" sz="1500" dirty="0">
              <a:latin typeface="+mn-lt"/>
              <a:ea typeface="+mn-ea"/>
            </a:endParaRPr>
          </a:p>
        </p:txBody>
      </p:sp>
      <p:pic>
        <p:nvPicPr>
          <p:cNvPr id="23556" name="Picture 4">
            <a:extLst>
              <a:ext uri="{FF2B5EF4-FFF2-40B4-BE49-F238E27FC236}">
                <a16:creationId xmlns:a16="http://schemas.microsoft.com/office/drawing/2014/main" id="{67B448F1-E2D8-586E-E362-D3F1F248E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18" r="8599" b="3"/>
          <a:stretch>
            <a:fillRect/>
          </a:stretch>
        </p:blipFill>
        <p:spPr bwMode="auto">
          <a:xfrm>
            <a:off x="5857096" y="3512354"/>
            <a:ext cx="3286909" cy="334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7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D4364E-226B-2D49-CF7F-41F12412260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1">
            <a:extLst>
              <a:ext uri="{FF2B5EF4-FFF2-40B4-BE49-F238E27FC236}">
                <a16:creationId xmlns:a16="http://schemas.microsoft.com/office/drawing/2014/main" id="{8A028014-BD74-B960-831D-A403F4DD0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29" r="20349"/>
          <a:stretch>
            <a:fillRect/>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364731-2866-4586-AB78-16930641813A}"/>
              </a:ext>
            </a:extLst>
          </p:cNvPr>
          <p:cNvSpPr>
            <a:spLocks noGrp="1"/>
          </p:cNvSpPr>
          <p:nvPr>
            <p:ph idx="1"/>
          </p:nvPr>
        </p:nvSpPr>
        <p:spPr>
          <a:xfrm>
            <a:off x="6156175" y="836712"/>
            <a:ext cx="2359173" cy="5340251"/>
          </a:xfrm>
        </p:spPr>
        <p:txBody>
          <a:bodyPr>
            <a:normAutofit/>
          </a:bodyPr>
          <a:lstStyle/>
          <a:p>
            <a:pPr marL="0" indent="0">
              <a:lnSpc>
                <a:spcPct val="90000"/>
              </a:lnSpc>
              <a:buNone/>
            </a:pPr>
            <a:r>
              <a:rPr lang="en-US" sz="1400" b="1" dirty="0"/>
              <a:t>Childhood diseases mumps and measles</a:t>
            </a:r>
          </a:p>
          <a:p>
            <a:pPr marL="0" indent="0">
              <a:lnSpc>
                <a:spcPct val="90000"/>
              </a:lnSpc>
              <a:buNone/>
            </a:pPr>
            <a:endParaRPr lang="en-US" sz="1400" dirty="0"/>
          </a:p>
          <a:p>
            <a:pPr marL="0" indent="0">
              <a:lnSpc>
                <a:spcPct val="90000"/>
              </a:lnSpc>
              <a:buNone/>
            </a:pPr>
            <a:r>
              <a:rPr lang="en-US" sz="1400" dirty="0"/>
              <a:t>Nora </a:t>
            </a:r>
            <a:r>
              <a:rPr lang="en-US" sz="1400" dirty="0" err="1"/>
              <a:t>Lumkeman</a:t>
            </a:r>
            <a:r>
              <a:rPr lang="en-US" sz="1400" dirty="0"/>
              <a:t> </a:t>
            </a:r>
          </a:p>
          <a:p>
            <a:pPr marL="0" indent="0">
              <a:lnSpc>
                <a:spcPct val="90000"/>
              </a:lnSpc>
              <a:buNone/>
            </a:pPr>
            <a:r>
              <a:rPr lang="en-US" sz="1400" dirty="0"/>
              <a:t>…the mumps broke out at the school and I, being 21 years of age and having some experience with sick children in the internment camp, was asked to come to nurse the little patients. Afterwards, I became a cottage mother together with Ella Bone a WA girl. I also gave gymnastic lessons and Ella played </a:t>
            </a:r>
            <a:r>
              <a:rPr lang="en-US" sz="1400" i="1" dirty="0" err="1"/>
              <a:t>gusti</a:t>
            </a:r>
            <a:r>
              <a:rPr lang="en-US" sz="1400" dirty="0"/>
              <a:t> with the children — a sort of Indonesian rounders. We had a good time together full of laughter. </a:t>
            </a:r>
          </a:p>
          <a:p>
            <a:pPr marL="0" indent="0">
              <a:lnSpc>
                <a:spcPct val="90000"/>
              </a:lnSpc>
              <a:buNone/>
            </a:pPr>
            <a:r>
              <a:rPr lang="en-US" sz="1400" dirty="0"/>
              <a:t>         </a:t>
            </a:r>
          </a:p>
          <a:p>
            <a:pPr marL="0" indent="0" algn="ctr">
              <a:lnSpc>
                <a:spcPct val="90000"/>
              </a:lnSpc>
              <a:buNone/>
            </a:pPr>
            <a:r>
              <a:rPr lang="en-US" sz="1400" b="1" dirty="0"/>
              <a:t>Those were days in paradise! </a:t>
            </a:r>
          </a:p>
          <a:p>
            <a:pPr marL="0" indent="0">
              <a:lnSpc>
                <a:spcPct val="90000"/>
              </a:lnSpc>
              <a:buNone/>
            </a:pPr>
            <a:endParaRPr lang="en-US" sz="1400" dirty="0"/>
          </a:p>
          <a:p>
            <a:pPr marL="0" indent="0">
              <a:lnSpc>
                <a:spcPct val="90000"/>
              </a:lnSpc>
              <a:buNone/>
            </a:pPr>
            <a:endParaRPr lang="en-US" sz="1400" dirty="0"/>
          </a:p>
          <a:p>
            <a:pPr marL="0" indent="0">
              <a:lnSpc>
                <a:spcPct val="90000"/>
              </a:lnSpc>
              <a:buNone/>
            </a:pPr>
            <a:endParaRPr lang="en-US" sz="1400" dirty="0"/>
          </a:p>
        </p:txBody>
      </p:sp>
    </p:spTree>
    <p:extLst>
      <p:ext uri="{BB962C8B-B14F-4D97-AF65-F5344CB8AC3E}">
        <p14:creationId xmlns:p14="http://schemas.microsoft.com/office/powerpoint/2010/main" val="61003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93B3A-43F1-C5D6-3EF8-5EDB0AF47993}"/>
            </a:ext>
          </a:extLst>
        </p:cNvPr>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6E1E6C-00B3-483A-D73A-3B6A65323297}"/>
              </a:ext>
            </a:extLst>
          </p:cNvPr>
          <p:cNvSpPr txBox="1"/>
          <p:nvPr/>
        </p:nvSpPr>
        <p:spPr>
          <a:xfrm>
            <a:off x="628650" y="4669978"/>
            <a:ext cx="3439294" cy="1567334"/>
          </a:xfrm>
          <a:prstGeom prst="rect">
            <a:avLst/>
          </a:prstGeom>
        </p:spPr>
        <p:txBody>
          <a:bodyPr vert="horz" lIns="91440" tIns="45720" rIns="91440" bIns="45720" rtlCol="0" anchor="t">
            <a:normAutofit lnSpcReduction="10000"/>
          </a:bodyPr>
          <a:lstStyle/>
          <a:p>
            <a:pPr algn="ctr" eaLnBrk="1" hangingPunct="1">
              <a:lnSpc>
                <a:spcPct val="90000"/>
              </a:lnSpc>
              <a:spcAft>
                <a:spcPts val="600"/>
              </a:spcAft>
            </a:pPr>
            <a:r>
              <a:rPr lang="en-US" sz="1900" kern="1200" dirty="0">
                <a:solidFill>
                  <a:schemeClr val="bg1"/>
                </a:solidFill>
                <a:latin typeface="+mj-lt"/>
                <a:ea typeface="+mj-ea"/>
                <a:cs typeface="+mj-cs"/>
              </a:rPr>
              <a:t>Severely depleted and traumatized children needed  a great deal of medical attention. </a:t>
            </a:r>
          </a:p>
          <a:p>
            <a:pPr algn="ctr" eaLnBrk="1" hangingPunct="1">
              <a:lnSpc>
                <a:spcPct val="90000"/>
              </a:lnSpc>
              <a:spcAft>
                <a:spcPts val="600"/>
              </a:spcAft>
            </a:pPr>
            <a:r>
              <a:rPr lang="en-US" sz="1900" kern="1200" dirty="0">
                <a:solidFill>
                  <a:schemeClr val="bg1"/>
                </a:solidFill>
                <a:latin typeface="+mj-lt"/>
                <a:ea typeface="+mj-ea"/>
                <a:cs typeface="+mj-cs"/>
              </a:rPr>
              <a:t>Many were also having nightmares and bedwetting </a:t>
            </a:r>
          </a:p>
        </p:txBody>
      </p:sp>
      <p:pic>
        <p:nvPicPr>
          <p:cNvPr id="2" name="Picture 5">
            <a:extLst>
              <a:ext uri="{FF2B5EF4-FFF2-40B4-BE49-F238E27FC236}">
                <a16:creationId xmlns:a16="http://schemas.microsoft.com/office/drawing/2014/main" id="{0EECD04A-C2BB-841F-ECB6-3E1FD8A7E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40" r="20770" b="1"/>
          <a:stretch>
            <a:fillRect/>
          </a:stretch>
        </p:blipFill>
        <p:spPr bwMode="auto">
          <a:xfrm>
            <a:off x="365544" y="339403"/>
            <a:ext cx="2483748" cy="323253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73AE055-2C60-701C-5909-3E9B74453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13563"/>
          <a:stretch>
            <a:fillRect/>
          </a:stretch>
        </p:blipFill>
        <p:spPr bwMode="auto">
          <a:xfrm>
            <a:off x="6372199" y="259705"/>
            <a:ext cx="2628925" cy="3592526"/>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240EB40C-9DB9-00E4-90E5-95D40E465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3477"/>
          <a:stretch>
            <a:fillRect/>
          </a:stretch>
        </p:blipFill>
        <p:spPr bwMode="auto">
          <a:xfrm>
            <a:off x="3149304" y="103527"/>
            <a:ext cx="2922883" cy="3904882"/>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21515" name="Group 2151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1516" name="Freeform: Shape 2151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17" name="Freeform: Shape 2151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0278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19CF-6504-942D-C9F3-01E0D49DCB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D5FFFD-68A7-EDDC-049C-85C859569731}"/>
              </a:ext>
            </a:extLst>
          </p:cNvPr>
          <p:cNvPicPr>
            <a:picLocks noChangeAspect="1"/>
          </p:cNvPicPr>
          <p:nvPr/>
        </p:nvPicPr>
        <p:blipFill>
          <a:blip r:embed="rId3"/>
          <a:stretch>
            <a:fillRect/>
          </a:stretch>
        </p:blipFill>
        <p:spPr>
          <a:xfrm>
            <a:off x="285335" y="4859739"/>
            <a:ext cx="2054417" cy="1450932"/>
          </a:xfrm>
          <a:prstGeom prst="rect">
            <a:avLst/>
          </a:prstGeom>
        </p:spPr>
      </p:pic>
      <p:sp>
        <p:nvSpPr>
          <p:cNvPr id="6" name="TextBox 5">
            <a:extLst>
              <a:ext uri="{FF2B5EF4-FFF2-40B4-BE49-F238E27FC236}">
                <a16:creationId xmlns:a16="http://schemas.microsoft.com/office/drawing/2014/main" id="{C80AD8A7-D9EB-FF6E-2BB4-7D937445FEA9}"/>
              </a:ext>
            </a:extLst>
          </p:cNvPr>
          <p:cNvSpPr txBox="1"/>
          <p:nvPr/>
        </p:nvSpPr>
        <p:spPr>
          <a:xfrm>
            <a:off x="3911255" y="2388633"/>
            <a:ext cx="2916764" cy="525440"/>
          </a:xfrm>
          <a:prstGeom prst="rect">
            <a:avLst/>
          </a:prstGeom>
          <a:noFill/>
        </p:spPr>
        <p:txBody>
          <a:bodyPr wrap="square">
            <a:spAutoFit/>
          </a:bodyPr>
          <a:lstStyle/>
          <a:p>
            <a:endParaRPr lang="en-US" dirty="0"/>
          </a:p>
        </p:txBody>
      </p:sp>
      <p:pic>
        <p:nvPicPr>
          <p:cNvPr id="7" name="Picture 6">
            <a:extLst>
              <a:ext uri="{FF2B5EF4-FFF2-40B4-BE49-F238E27FC236}">
                <a16:creationId xmlns:a16="http://schemas.microsoft.com/office/drawing/2014/main" id="{A54E7A30-D8F3-437F-EECE-DBE376D61ABF}"/>
              </a:ext>
            </a:extLst>
          </p:cNvPr>
          <p:cNvPicPr>
            <a:picLocks noChangeAspect="1"/>
          </p:cNvPicPr>
          <p:nvPr/>
        </p:nvPicPr>
        <p:blipFill>
          <a:blip r:embed="rId4"/>
          <a:stretch>
            <a:fillRect/>
          </a:stretch>
        </p:blipFill>
        <p:spPr>
          <a:xfrm>
            <a:off x="2578191" y="4897689"/>
            <a:ext cx="1979672" cy="1398144"/>
          </a:xfrm>
          <a:prstGeom prst="rect">
            <a:avLst/>
          </a:prstGeom>
        </p:spPr>
      </p:pic>
      <p:sp>
        <p:nvSpPr>
          <p:cNvPr id="8" name="TextBox 7">
            <a:extLst>
              <a:ext uri="{FF2B5EF4-FFF2-40B4-BE49-F238E27FC236}">
                <a16:creationId xmlns:a16="http://schemas.microsoft.com/office/drawing/2014/main" id="{676DCA55-6E35-6DD2-EC53-49C7F3EC6CA8}"/>
              </a:ext>
            </a:extLst>
          </p:cNvPr>
          <p:cNvSpPr txBox="1"/>
          <p:nvPr/>
        </p:nvSpPr>
        <p:spPr>
          <a:xfrm>
            <a:off x="0" y="3623776"/>
            <a:ext cx="7020272" cy="1077218"/>
          </a:xfrm>
          <a:prstGeom prst="rect">
            <a:avLst/>
          </a:prstGeom>
          <a:noFill/>
        </p:spPr>
        <p:txBody>
          <a:bodyPr wrap="square" rtlCol="0">
            <a:spAutoFit/>
          </a:bodyPr>
          <a:lstStyle/>
          <a:p>
            <a:endParaRPr lang="en-AU" b="1" dirty="0"/>
          </a:p>
          <a:p>
            <a:r>
              <a:rPr lang="en-AU" sz="1600" b="1" dirty="0"/>
              <a:t>Hiroshima</a:t>
            </a:r>
            <a:r>
              <a:rPr lang="en-AU" sz="1600" dirty="0"/>
              <a:t> August 6, </a:t>
            </a:r>
            <a:r>
              <a:rPr lang="en-AU" sz="1600" b="1" dirty="0"/>
              <a:t>Nagasaki </a:t>
            </a:r>
            <a:r>
              <a:rPr lang="en-AU" sz="1600" dirty="0"/>
              <a:t>August 9, 1945</a:t>
            </a:r>
            <a:endParaRPr lang="en-US" sz="1600" b="1" dirty="0"/>
          </a:p>
          <a:p>
            <a:endParaRPr lang="en-US" dirty="0"/>
          </a:p>
        </p:txBody>
      </p:sp>
      <p:sp>
        <p:nvSpPr>
          <p:cNvPr id="13" name="TextBox 12">
            <a:extLst>
              <a:ext uri="{FF2B5EF4-FFF2-40B4-BE49-F238E27FC236}">
                <a16:creationId xmlns:a16="http://schemas.microsoft.com/office/drawing/2014/main" id="{428F7FDC-CB3A-7873-1265-4C335DC75D9B}"/>
              </a:ext>
            </a:extLst>
          </p:cNvPr>
          <p:cNvSpPr txBox="1"/>
          <p:nvPr/>
        </p:nvSpPr>
        <p:spPr>
          <a:xfrm>
            <a:off x="-108520" y="1"/>
            <a:ext cx="8829474" cy="1815882"/>
          </a:xfrm>
          <a:prstGeom prst="rect">
            <a:avLst/>
          </a:prstGeom>
          <a:noFill/>
        </p:spPr>
        <p:txBody>
          <a:bodyPr wrap="square" rtlCol="0">
            <a:spAutoFit/>
          </a:bodyPr>
          <a:lstStyle/>
          <a:p>
            <a:pPr algn="ctr"/>
            <a:r>
              <a:rPr lang="en-US" sz="2000" b="1" dirty="0"/>
              <a:t>Historical background : WWII Asia Pacific, NEI capitulation, Japanese occupation, nuclear bombing, Japan capitulates, Indonesian revolution for Independence, rehabilitation at Fairbridge Farm School, </a:t>
            </a:r>
            <a:r>
              <a:rPr lang="en-US" sz="2000" b="1" dirty="0" err="1"/>
              <a:t>Pinjarra</a:t>
            </a:r>
            <a:r>
              <a:rPr lang="en-US" sz="2000" b="1" dirty="0"/>
              <a:t>    WA. </a:t>
            </a:r>
          </a:p>
          <a:p>
            <a:pPr algn="ctr"/>
            <a:endParaRPr lang="en-US" sz="3200" b="1" dirty="0"/>
          </a:p>
        </p:txBody>
      </p:sp>
      <p:pic>
        <p:nvPicPr>
          <p:cNvPr id="2" name="Picture 1" descr="A close up of text on a white background&#10;&#10;Description automatically generated">
            <a:extLst>
              <a:ext uri="{FF2B5EF4-FFF2-40B4-BE49-F238E27FC236}">
                <a16:creationId xmlns:a16="http://schemas.microsoft.com/office/drawing/2014/main" id="{C282BF01-751A-3764-99DB-FC3E10A6D8BC}"/>
              </a:ext>
            </a:extLst>
          </p:cNvPr>
          <p:cNvPicPr>
            <a:picLocks noChangeAspect="1"/>
          </p:cNvPicPr>
          <p:nvPr/>
        </p:nvPicPr>
        <p:blipFill>
          <a:blip r:embed="rId5"/>
          <a:stretch>
            <a:fillRect/>
          </a:stretch>
        </p:blipFill>
        <p:spPr>
          <a:xfrm>
            <a:off x="455856" y="1261305"/>
            <a:ext cx="3689580" cy="2518138"/>
          </a:xfrm>
          <a:prstGeom prst="rect">
            <a:avLst/>
          </a:prstGeom>
        </p:spPr>
      </p:pic>
      <p:pic>
        <p:nvPicPr>
          <p:cNvPr id="3" name="Picture 2">
            <a:extLst>
              <a:ext uri="{FF2B5EF4-FFF2-40B4-BE49-F238E27FC236}">
                <a16:creationId xmlns:a16="http://schemas.microsoft.com/office/drawing/2014/main" id="{8F03351C-49D2-C04F-A94D-D1D7E310694F}"/>
              </a:ext>
            </a:extLst>
          </p:cNvPr>
          <p:cNvPicPr>
            <a:picLocks noChangeAspect="1"/>
          </p:cNvPicPr>
          <p:nvPr/>
        </p:nvPicPr>
        <p:blipFill>
          <a:blip r:embed="rId6"/>
          <a:stretch>
            <a:fillRect/>
          </a:stretch>
        </p:blipFill>
        <p:spPr>
          <a:xfrm>
            <a:off x="3458554" y="2717069"/>
            <a:ext cx="1560759" cy="1560759"/>
          </a:xfrm>
          <a:prstGeom prst="rect">
            <a:avLst/>
          </a:prstGeom>
        </p:spPr>
      </p:pic>
      <p:pic>
        <p:nvPicPr>
          <p:cNvPr id="15" name="Picture 14">
            <a:extLst>
              <a:ext uri="{FF2B5EF4-FFF2-40B4-BE49-F238E27FC236}">
                <a16:creationId xmlns:a16="http://schemas.microsoft.com/office/drawing/2014/main" id="{D1633A97-D1FA-4E50-BBD4-597E8A6AFD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168" y="3429000"/>
            <a:ext cx="1948313" cy="1283020"/>
          </a:xfrm>
          <a:prstGeom prst="rect">
            <a:avLst/>
          </a:prstGeom>
        </p:spPr>
      </p:pic>
      <p:pic>
        <p:nvPicPr>
          <p:cNvPr id="16" name="Picture 15">
            <a:extLst>
              <a:ext uri="{FF2B5EF4-FFF2-40B4-BE49-F238E27FC236}">
                <a16:creationId xmlns:a16="http://schemas.microsoft.com/office/drawing/2014/main" id="{E7595890-E681-D4D1-BEE4-C708850562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7855" y="4832600"/>
            <a:ext cx="2506816" cy="1607449"/>
          </a:xfrm>
          <a:prstGeom prst="rect">
            <a:avLst/>
          </a:prstGeom>
        </p:spPr>
      </p:pic>
      <p:pic>
        <p:nvPicPr>
          <p:cNvPr id="17" name="Picture 16">
            <a:extLst>
              <a:ext uri="{FF2B5EF4-FFF2-40B4-BE49-F238E27FC236}">
                <a16:creationId xmlns:a16="http://schemas.microsoft.com/office/drawing/2014/main" id="{A4C731C3-6E09-9E1D-4CCB-01F7B27CC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8814" y="1181800"/>
            <a:ext cx="2322021" cy="3096028"/>
          </a:xfrm>
          <a:prstGeom prst="rect">
            <a:avLst/>
          </a:prstGeom>
        </p:spPr>
      </p:pic>
    </p:spTree>
    <p:extLst>
      <p:ext uri="{BB962C8B-B14F-4D97-AF65-F5344CB8AC3E}">
        <p14:creationId xmlns:p14="http://schemas.microsoft.com/office/powerpoint/2010/main" val="200860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0" name="Rectangle 5427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2" name="Rectangle 5428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284" name="Rectangle 5428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01049" y="145493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F4757F-49C6-8156-9885-493CA42E493D}"/>
              </a:ext>
            </a:extLst>
          </p:cNvPr>
          <p:cNvSpPr txBox="1"/>
          <p:nvPr/>
        </p:nvSpPr>
        <p:spPr>
          <a:xfrm>
            <a:off x="-323528" y="-747464"/>
            <a:ext cx="9144000" cy="3261768"/>
          </a:xfrm>
          <a:prstGeom prst="rect">
            <a:avLst/>
          </a:prstGeom>
        </p:spPr>
        <p:txBody>
          <a:bodyPr vert="horz" lIns="91440" tIns="45720" rIns="91440" bIns="45720" rtlCol="0" anchor="ctr">
            <a:normAutofit/>
          </a:bodyPr>
          <a:lstStyle/>
          <a:p>
            <a:pPr algn="ctr" eaLnBrk="1" hangingPunct="1">
              <a:lnSpc>
                <a:spcPct val="90000"/>
              </a:lnSpc>
              <a:spcAft>
                <a:spcPts val="600"/>
              </a:spcAft>
            </a:pPr>
            <a:br>
              <a:rPr lang="en-AU" sz="2000" dirty="0"/>
            </a:br>
            <a:endParaRPr lang="en-AU" sz="2000" dirty="0"/>
          </a:p>
          <a:p>
            <a:pPr eaLnBrk="1" hangingPunct="1">
              <a:lnSpc>
                <a:spcPct val="90000"/>
              </a:lnSpc>
              <a:spcAft>
                <a:spcPts val="600"/>
              </a:spcAft>
            </a:pPr>
            <a:r>
              <a:rPr lang="en-US" sz="700" dirty="0">
                <a:latin typeface="+mn-lt"/>
                <a:ea typeface="+mn-ea"/>
              </a:rPr>
              <a:t>	         </a:t>
            </a:r>
          </a:p>
        </p:txBody>
      </p:sp>
      <p:pic>
        <p:nvPicPr>
          <p:cNvPr id="54275" name="Picture 4">
            <a:extLst>
              <a:ext uri="{FF2B5EF4-FFF2-40B4-BE49-F238E27FC236}">
                <a16:creationId xmlns:a16="http://schemas.microsoft.com/office/drawing/2014/main" id="{FB4AE0AC-1728-124C-D54C-0D95A3F1A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11" r="11456" b="3"/>
          <a:stretch>
            <a:fillRect/>
          </a:stretch>
        </p:blipFill>
        <p:spPr bwMode="auto">
          <a:xfrm>
            <a:off x="4390663" y="925108"/>
            <a:ext cx="4361591" cy="3541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3EEEA-5CAB-D521-5D24-41C5ED0D94AE}"/>
              </a:ext>
            </a:extLst>
          </p:cNvPr>
          <p:cNvSpPr txBox="1"/>
          <p:nvPr/>
        </p:nvSpPr>
        <p:spPr>
          <a:xfrm>
            <a:off x="-180528" y="5949280"/>
            <a:ext cx="9505056" cy="1077218"/>
          </a:xfrm>
          <a:prstGeom prst="rect">
            <a:avLst/>
          </a:prstGeom>
          <a:noFill/>
        </p:spPr>
        <p:txBody>
          <a:bodyPr wrap="square" rtlCol="0">
            <a:spAutoFit/>
          </a:bodyPr>
          <a:lstStyle/>
          <a:p>
            <a:pPr algn="ctr"/>
            <a:endParaRPr lang="en-US" sz="1600" dirty="0"/>
          </a:p>
          <a:p>
            <a:pPr algn="ctr"/>
            <a:r>
              <a:rPr lang="en-US" sz="1600" dirty="0">
                <a:latin typeface="Calibri" panose="020F0502020204030204" pitchFamily="34" charset="0"/>
                <a:cs typeface="Calibri" panose="020F0502020204030204" pitchFamily="34" charset="0"/>
              </a:rPr>
              <a:t>Donald </a:t>
            </a:r>
            <a:r>
              <a:rPr lang="en-US" sz="1600" dirty="0" err="1">
                <a:latin typeface="Calibri" panose="020F0502020204030204" pitchFamily="34" charset="0"/>
                <a:cs typeface="Calibri" panose="020F0502020204030204" pitchFamily="34" charset="0"/>
              </a:rPr>
              <a:t>Schotel</a:t>
            </a:r>
            <a:r>
              <a:rPr lang="en-US" sz="1600" dirty="0">
                <a:latin typeface="Calibri" panose="020F0502020204030204" pitchFamily="34" charset="0"/>
                <a:cs typeface="Calibri" panose="020F0502020204030204" pitchFamily="34" charset="0"/>
              </a:rPr>
              <a:t> &amp; other Dutch boys who survived the Boy’s Camp rehabilitating with mates at Fairbridge Farm School.</a:t>
            </a:r>
          </a:p>
          <a:p>
            <a:pPr algn="ctr"/>
            <a:r>
              <a:rPr lang="en-US" sz="1600" dirty="0"/>
              <a:t>.</a:t>
            </a:r>
          </a:p>
        </p:txBody>
      </p:sp>
      <p:pic>
        <p:nvPicPr>
          <p:cNvPr id="3" name="Picture 2" descr="A group of boys standing together&#10;&#10;AI-generated content may be incorrect.">
            <a:extLst>
              <a:ext uri="{FF2B5EF4-FFF2-40B4-BE49-F238E27FC236}">
                <a16:creationId xmlns:a16="http://schemas.microsoft.com/office/drawing/2014/main" id="{4B5EDE94-4422-DB44-3859-6CE6783863FF}"/>
              </a:ext>
            </a:extLst>
          </p:cNvPr>
          <p:cNvPicPr>
            <a:picLocks noChangeAspect="1"/>
          </p:cNvPicPr>
          <p:nvPr/>
        </p:nvPicPr>
        <p:blipFill>
          <a:blip r:embed="rId4"/>
          <a:stretch>
            <a:fillRect/>
          </a:stretch>
        </p:blipFill>
        <p:spPr>
          <a:xfrm>
            <a:off x="323528" y="2488389"/>
            <a:ext cx="4778071" cy="3639904"/>
          </a:xfrm>
          <a:prstGeom prst="rect">
            <a:avLst/>
          </a:prstGeom>
        </p:spPr>
      </p:pic>
      <p:sp>
        <p:nvSpPr>
          <p:cNvPr id="4" name="TextBox 3">
            <a:extLst>
              <a:ext uri="{FF2B5EF4-FFF2-40B4-BE49-F238E27FC236}">
                <a16:creationId xmlns:a16="http://schemas.microsoft.com/office/drawing/2014/main" id="{FE58D290-B261-DC39-120F-7FEB298006C9}"/>
              </a:ext>
            </a:extLst>
          </p:cNvPr>
          <p:cNvSpPr txBox="1"/>
          <p:nvPr/>
        </p:nvSpPr>
        <p:spPr>
          <a:xfrm>
            <a:off x="683568" y="404664"/>
            <a:ext cx="7680852" cy="461665"/>
          </a:xfrm>
          <a:prstGeom prst="rect">
            <a:avLst/>
          </a:prstGeom>
          <a:noFill/>
        </p:spPr>
        <p:txBody>
          <a:bodyPr wrap="square" rtlCol="0">
            <a:spAutoFit/>
          </a:bodyPr>
          <a:lstStyle/>
          <a:p>
            <a:r>
              <a:rPr lang="en-US" dirty="0"/>
              <a:t>Japanese “boy’s camps” survivors at Fairbridge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AD11A1-C3FE-E126-0F00-D3276106D8E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8385" y="1109243"/>
            <a:ext cx="3632032" cy="4842710"/>
            <a:chOff x="1881974" y="1174396"/>
            <a:chExt cx="5290997" cy="5290997"/>
          </a:xfrm>
        </p:grpSpPr>
        <p:sp>
          <p:nvSpPr>
            <p:cNvPr id="14" name="Oval 13">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Oval 1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02" y="1095407"/>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5" name="Picture 4" descr="A group of women posing for a photo&#10;&#10;AI-generated content may be incorrect.">
            <a:extLst>
              <a:ext uri="{FF2B5EF4-FFF2-40B4-BE49-F238E27FC236}">
                <a16:creationId xmlns:a16="http://schemas.microsoft.com/office/drawing/2014/main" id="{E6073F08-CB78-9917-E4D5-5CCCCDA986E7}"/>
              </a:ext>
            </a:extLst>
          </p:cNvPr>
          <p:cNvPicPr>
            <a:picLocks noChangeAspect="1"/>
          </p:cNvPicPr>
          <p:nvPr/>
        </p:nvPicPr>
        <p:blipFill>
          <a:blip r:embed="rId3"/>
          <a:stretch>
            <a:fillRect/>
          </a:stretch>
        </p:blipFill>
        <p:spPr>
          <a:xfrm>
            <a:off x="1236807" y="2707111"/>
            <a:ext cx="2413000" cy="1531538"/>
          </a:xfrm>
          <a:prstGeom prst="rect">
            <a:avLst/>
          </a:prstGeom>
        </p:spPr>
      </p:pic>
      <p:sp>
        <p:nvSpPr>
          <p:cNvPr id="3" name="Content Placeholder 2">
            <a:extLst>
              <a:ext uri="{FF2B5EF4-FFF2-40B4-BE49-F238E27FC236}">
                <a16:creationId xmlns:a16="http://schemas.microsoft.com/office/drawing/2014/main" id="{6556D8AF-8B18-6C24-2F8B-E10CEED69F92}"/>
              </a:ext>
            </a:extLst>
          </p:cNvPr>
          <p:cNvSpPr>
            <a:spLocks noGrp="1"/>
          </p:cNvSpPr>
          <p:nvPr>
            <p:ph idx="1"/>
          </p:nvPr>
        </p:nvSpPr>
        <p:spPr>
          <a:xfrm>
            <a:off x="4572001" y="1328997"/>
            <a:ext cx="4017030" cy="4842710"/>
          </a:xfrm>
        </p:spPr>
        <p:txBody>
          <a:bodyPr>
            <a:normAutofit/>
          </a:bodyPr>
          <a:lstStyle/>
          <a:p>
            <a:pPr marL="0" indent="0">
              <a:lnSpc>
                <a:spcPct val="90000"/>
              </a:lnSpc>
              <a:buNone/>
            </a:pPr>
            <a:r>
              <a:rPr lang="en-US" sz="2000" dirty="0">
                <a:solidFill>
                  <a:schemeClr val="bg1"/>
                </a:solidFill>
              </a:rPr>
              <a:t>The family of Dutch </a:t>
            </a:r>
            <a:r>
              <a:rPr lang="en-US" sz="2000" dirty="0" err="1">
                <a:solidFill>
                  <a:schemeClr val="bg1"/>
                </a:solidFill>
              </a:rPr>
              <a:t>Fairbridgean</a:t>
            </a:r>
            <a:r>
              <a:rPr lang="en-US" sz="2000" dirty="0">
                <a:solidFill>
                  <a:schemeClr val="bg1"/>
                </a:solidFill>
              </a:rPr>
              <a:t> Anneke </a:t>
            </a:r>
            <a:r>
              <a:rPr lang="en-US" sz="2000" dirty="0" err="1">
                <a:solidFill>
                  <a:schemeClr val="bg1"/>
                </a:solidFill>
              </a:rPr>
              <a:t>Slik</a:t>
            </a:r>
            <a:r>
              <a:rPr lang="en-US" sz="2000" dirty="0">
                <a:solidFill>
                  <a:schemeClr val="bg1"/>
                </a:solidFill>
              </a:rPr>
              <a:t> had to face the tragic loss of a son and brother:</a:t>
            </a:r>
            <a:br>
              <a:rPr lang="en-US" sz="2000" dirty="0">
                <a:solidFill>
                  <a:schemeClr val="bg1"/>
                </a:solidFill>
              </a:rPr>
            </a:br>
            <a:br>
              <a:rPr lang="en-US" sz="2000" dirty="0">
                <a:solidFill>
                  <a:schemeClr val="bg1"/>
                </a:solidFill>
              </a:rPr>
            </a:br>
            <a:r>
              <a:rPr lang="en-US" sz="2000" dirty="0">
                <a:solidFill>
                  <a:schemeClr val="bg1"/>
                </a:solidFill>
              </a:rPr>
              <a:t>…just before Christmas we got the message that my brother [interned in a boys’ camp] had died. . </a:t>
            </a:r>
            <a:br>
              <a:rPr lang="en-US" sz="2000" dirty="0">
                <a:solidFill>
                  <a:schemeClr val="bg1"/>
                </a:solidFill>
              </a:rPr>
            </a:br>
            <a:br>
              <a:rPr lang="en-US" sz="2000" dirty="0">
                <a:solidFill>
                  <a:schemeClr val="bg1"/>
                </a:solidFill>
              </a:rPr>
            </a:br>
            <a:r>
              <a:rPr lang="en-US" sz="2000" dirty="0">
                <a:solidFill>
                  <a:schemeClr val="bg1"/>
                </a:solidFill>
              </a:rPr>
              <a:t>I remember people coming to my [bereft] mother, and I feeling forlorn, kicking stones outside because nobody [seemed] to care about how I felt!.</a:t>
            </a:r>
          </a:p>
        </p:txBody>
      </p:sp>
      <p:grpSp>
        <p:nvGrpSpPr>
          <p:cNvPr id="2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B84D36BB-3D3C-A6A2-1D2A-93535E1C0829}"/>
              </a:ext>
            </a:extLst>
          </p:cNvPr>
          <p:cNvSpPr txBox="1"/>
          <p:nvPr/>
        </p:nvSpPr>
        <p:spPr>
          <a:xfrm>
            <a:off x="0" y="6318153"/>
            <a:ext cx="5046921" cy="461665"/>
          </a:xfrm>
          <a:prstGeom prst="rect">
            <a:avLst/>
          </a:prstGeom>
          <a:noFill/>
        </p:spPr>
        <p:txBody>
          <a:bodyPr wrap="square" rtlCol="0">
            <a:spAutoFit/>
          </a:bodyPr>
          <a:lstStyle/>
          <a:p>
            <a:pPr>
              <a:spcAft>
                <a:spcPts val="600"/>
              </a:spcAft>
            </a:pPr>
            <a:r>
              <a:rPr lang="en-US" dirty="0"/>
              <a:t>     Winnie, Adri &amp; Anneke 2006</a:t>
            </a:r>
          </a:p>
        </p:txBody>
      </p:sp>
      <p:sp>
        <p:nvSpPr>
          <p:cNvPr id="2" name="TextBox 1">
            <a:extLst>
              <a:ext uri="{FF2B5EF4-FFF2-40B4-BE49-F238E27FC236}">
                <a16:creationId xmlns:a16="http://schemas.microsoft.com/office/drawing/2014/main" id="{99A6AC16-2A87-AB4F-1798-948391BD0E0C}"/>
              </a:ext>
            </a:extLst>
          </p:cNvPr>
          <p:cNvSpPr txBox="1"/>
          <p:nvPr/>
        </p:nvSpPr>
        <p:spPr>
          <a:xfrm>
            <a:off x="2267744" y="6172200"/>
            <a:ext cx="6068763" cy="461665"/>
          </a:xfrm>
          <a:prstGeom prst="rect">
            <a:avLst/>
          </a:prstGeom>
          <a:noFill/>
        </p:spPr>
        <p:txBody>
          <a:bodyPr wrap="square" rtlCol="0">
            <a:spAutoFit/>
          </a:bodyPr>
          <a:lstStyle/>
          <a:p>
            <a:r>
              <a:rPr lang="en-US" dirty="0">
                <a:solidFill>
                  <a:schemeClr val="bg1"/>
                </a:solidFill>
              </a:rPr>
              <a:t>In NL their stories were silenced</a:t>
            </a:r>
          </a:p>
        </p:txBody>
      </p:sp>
    </p:spTree>
    <p:extLst>
      <p:ext uri="{BB962C8B-B14F-4D97-AF65-F5344CB8AC3E}">
        <p14:creationId xmlns:p14="http://schemas.microsoft.com/office/powerpoint/2010/main" val="144384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E602-5BAA-F2A0-526D-E564BE872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014F3-2907-5F1F-4C6A-2A6C5E60E0CD}"/>
              </a:ext>
            </a:extLst>
          </p:cNvPr>
          <p:cNvSpPr>
            <a:spLocks noGrp="1"/>
          </p:cNvSpPr>
          <p:nvPr>
            <p:ph type="title"/>
          </p:nvPr>
        </p:nvSpPr>
        <p:spPr>
          <a:xfrm>
            <a:off x="0" y="-747464"/>
            <a:ext cx="8458200" cy="1485228"/>
          </a:xfrm>
        </p:spPr>
        <p:txBody>
          <a:bodyPr/>
          <a:lstStyle/>
          <a:p>
            <a:br>
              <a:rPr lang="en-US" dirty="0"/>
            </a:br>
            <a:br>
              <a:rPr lang="en-US" dirty="0"/>
            </a:br>
            <a:r>
              <a:rPr lang="en-US" dirty="0"/>
              <a:t>  </a:t>
            </a:r>
            <a:r>
              <a:rPr lang="en-US" sz="2000" dirty="0"/>
              <a:t>Some parents living in Perth come to Fairbridge to visit their children every three weeks. Parents with teaching skills resided at Fairbridge to take the classes needed to prepare the children for when they were </a:t>
            </a:r>
            <a:r>
              <a:rPr lang="en-US" sz="1800" dirty="0">
                <a:solidFill>
                  <a:schemeClr val="tx1"/>
                </a:solidFill>
              </a:rPr>
              <a:t>repatriated</a:t>
            </a:r>
            <a:r>
              <a:rPr lang="en-US" sz="2000" dirty="0">
                <a:solidFill>
                  <a:schemeClr val="tx1"/>
                </a:solidFill>
              </a:rPr>
              <a:t> t</a:t>
            </a:r>
            <a:r>
              <a:rPr lang="en-US" sz="2000" dirty="0"/>
              <a:t>o NL or the NEI.</a:t>
            </a:r>
          </a:p>
        </p:txBody>
      </p:sp>
      <p:pic>
        <p:nvPicPr>
          <p:cNvPr id="4" name="Picture 8">
            <a:extLst>
              <a:ext uri="{FF2B5EF4-FFF2-40B4-BE49-F238E27FC236}">
                <a16:creationId xmlns:a16="http://schemas.microsoft.com/office/drawing/2014/main" id="{53819757-FA8D-F85E-A916-26ED880934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886794"/>
            <a:ext cx="3960440" cy="264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129E684-9629-A3CF-8F16-3BBBBD74BF05}"/>
              </a:ext>
            </a:extLst>
          </p:cNvPr>
          <p:cNvSpPr txBox="1"/>
          <p:nvPr/>
        </p:nvSpPr>
        <p:spPr>
          <a:xfrm>
            <a:off x="949936" y="4797152"/>
            <a:ext cx="2469936" cy="584775"/>
          </a:xfrm>
          <a:prstGeom prst="rect">
            <a:avLst/>
          </a:prstGeom>
          <a:noFill/>
        </p:spPr>
        <p:txBody>
          <a:bodyPr wrap="square" rtlCol="0">
            <a:spAutoFit/>
          </a:bodyPr>
          <a:lstStyle/>
          <a:p>
            <a:r>
              <a:rPr lang="en-US" sz="1600" dirty="0"/>
              <a:t>Visiting</a:t>
            </a:r>
          </a:p>
          <a:p>
            <a:r>
              <a:rPr lang="en-US" sz="1600" dirty="0"/>
              <a:t>parents</a:t>
            </a:r>
          </a:p>
        </p:txBody>
      </p:sp>
      <p:sp>
        <p:nvSpPr>
          <p:cNvPr id="8" name="TextBox 7">
            <a:extLst>
              <a:ext uri="{FF2B5EF4-FFF2-40B4-BE49-F238E27FC236}">
                <a16:creationId xmlns:a16="http://schemas.microsoft.com/office/drawing/2014/main" id="{44A30918-8D06-1D47-CDBC-D7D9116E307D}"/>
              </a:ext>
            </a:extLst>
          </p:cNvPr>
          <p:cNvSpPr txBox="1"/>
          <p:nvPr/>
        </p:nvSpPr>
        <p:spPr>
          <a:xfrm>
            <a:off x="6444208" y="5754198"/>
            <a:ext cx="2013992" cy="954107"/>
          </a:xfrm>
          <a:prstGeom prst="rect">
            <a:avLst/>
          </a:prstGeom>
          <a:noFill/>
        </p:spPr>
        <p:txBody>
          <a:bodyPr wrap="square" rtlCol="0">
            <a:spAutoFit/>
          </a:bodyPr>
          <a:lstStyle/>
          <a:p>
            <a:r>
              <a:rPr lang="en-US" dirty="0"/>
              <a:t>         </a:t>
            </a:r>
          </a:p>
          <a:p>
            <a:r>
              <a:rPr lang="en-US" sz="1600" dirty="0"/>
              <a:t>Parent who were teachers</a:t>
            </a:r>
          </a:p>
        </p:txBody>
      </p:sp>
      <p:pic>
        <p:nvPicPr>
          <p:cNvPr id="9" name="Picture 6">
            <a:extLst>
              <a:ext uri="{FF2B5EF4-FFF2-40B4-BE49-F238E27FC236}">
                <a16:creationId xmlns:a16="http://schemas.microsoft.com/office/drawing/2014/main" id="{AC32784E-AF40-752A-FE40-9FC2475D8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025" y="1856948"/>
            <a:ext cx="4176465" cy="284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BF697BE-EF31-05CC-12B0-9AF70D75EF8F}"/>
              </a:ext>
            </a:extLst>
          </p:cNvPr>
          <p:cNvSpPr txBox="1"/>
          <p:nvPr/>
        </p:nvSpPr>
        <p:spPr>
          <a:xfrm>
            <a:off x="6444208" y="4797152"/>
            <a:ext cx="4414375" cy="830997"/>
          </a:xfrm>
          <a:prstGeom prst="rect">
            <a:avLst/>
          </a:prstGeom>
          <a:noFill/>
        </p:spPr>
        <p:txBody>
          <a:bodyPr wrap="square" rtlCol="0">
            <a:spAutoFit/>
          </a:bodyPr>
          <a:lstStyle/>
          <a:p>
            <a:r>
              <a:rPr lang="en-US" sz="1600" dirty="0"/>
              <a:t>The children were way </a:t>
            </a:r>
          </a:p>
          <a:p>
            <a:r>
              <a:rPr lang="en-US" sz="1600" dirty="0"/>
              <a:t>behind and needed </a:t>
            </a:r>
          </a:p>
          <a:p>
            <a:r>
              <a:rPr lang="en-US" sz="1600" dirty="0" err="1"/>
              <a:t>specialised</a:t>
            </a:r>
            <a:r>
              <a:rPr lang="en-US" sz="1600" dirty="0"/>
              <a:t> teaching.</a:t>
            </a:r>
          </a:p>
        </p:txBody>
      </p:sp>
      <p:pic>
        <p:nvPicPr>
          <p:cNvPr id="11" name="Picture 9">
            <a:extLst>
              <a:ext uri="{FF2B5EF4-FFF2-40B4-BE49-F238E27FC236}">
                <a16:creationId xmlns:a16="http://schemas.microsoft.com/office/drawing/2014/main" id="{AC4C1895-9E24-25EB-6C13-C5B46A556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594" y="4160194"/>
            <a:ext cx="3956397" cy="263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90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4A0F5E4-E430-0404-4C38-C754530EBA81}"/>
            </a:ext>
          </a:extLst>
        </p:cNvPr>
        <p:cNvGrpSpPr/>
        <p:nvPr/>
      </p:nvGrpSpPr>
      <p:grpSpPr>
        <a:xfrm>
          <a:off x="0" y="0"/>
          <a:ext cx="0" cy="0"/>
          <a:chOff x="0" y="0"/>
          <a:chExt cx="0" cy="0"/>
        </a:xfrm>
      </p:grpSpPr>
      <p:pic>
        <p:nvPicPr>
          <p:cNvPr id="93190" name="Picture 10">
            <a:extLst>
              <a:ext uri="{FF2B5EF4-FFF2-40B4-BE49-F238E27FC236}">
                <a16:creationId xmlns:a16="http://schemas.microsoft.com/office/drawing/2014/main" id="{850C450D-2105-D4FE-D7E2-03843FAEF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2" r="11441" b="2"/>
          <a:stretch>
            <a:fillRect/>
          </a:stretch>
        </p:blipFill>
        <p:spPr bwMode="auto">
          <a:xfrm>
            <a:off x="20" y="-1"/>
            <a:ext cx="2789793" cy="2225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777428CC-ECD2-5D0E-CF2A-B26009860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46" r="3914" b="3"/>
          <a:stretch>
            <a:fillRect/>
          </a:stretch>
        </p:blipFill>
        <p:spPr bwMode="auto">
          <a:xfrm>
            <a:off x="2858391" y="-16426"/>
            <a:ext cx="2789814" cy="2267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9B31CC8C-73BE-522B-9511-A59FB9BAE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5686"/>
          <a:stretch>
            <a:fillRect/>
          </a:stretch>
        </p:blipFill>
        <p:spPr bwMode="auto">
          <a:xfrm>
            <a:off x="20" y="2316480"/>
            <a:ext cx="2789791" cy="2208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a:extLst>
              <a:ext uri="{FF2B5EF4-FFF2-40B4-BE49-F238E27FC236}">
                <a16:creationId xmlns:a16="http://schemas.microsoft.com/office/drawing/2014/main" id="{CC244674-D52E-6EEF-E57C-CFD8477F9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255" r="5745" b="-1"/>
          <a:stretch>
            <a:fillRect/>
          </a:stretch>
        </p:blipFill>
        <p:spPr bwMode="auto">
          <a:xfrm>
            <a:off x="2858391" y="2316480"/>
            <a:ext cx="2789811" cy="22086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B0469EFE-6012-81BE-1870-5A0DF0B72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1086" r="-3" b="10977"/>
          <a:stretch>
            <a:fillRect/>
          </a:stretch>
        </p:blipFill>
        <p:spPr bwMode="auto">
          <a:xfrm>
            <a:off x="20" y="4616536"/>
            <a:ext cx="2789791" cy="2241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9EF43BE4-6CC0-37FB-1209-02AB875561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9110" r="7" b="4845"/>
          <a:stretch>
            <a:fillRect/>
          </a:stretch>
        </p:blipFill>
        <p:spPr bwMode="auto">
          <a:xfrm>
            <a:off x="2858391" y="4607394"/>
            <a:ext cx="2789814" cy="22506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A73229-2B78-EA8F-D44D-877EB008FF66}"/>
              </a:ext>
            </a:extLst>
          </p:cNvPr>
          <p:cNvSpPr txBox="1"/>
          <p:nvPr/>
        </p:nvSpPr>
        <p:spPr>
          <a:xfrm>
            <a:off x="6012160" y="2060848"/>
            <a:ext cx="3024336" cy="4116115"/>
          </a:xfrm>
          <a:prstGeom prst="rect">
            <a:avLst/>
          </a:prstGeom>
        </p:spPr>
        <p:txBody>
          <a:bodyPr vert="horz" lIns="91440" tIns="45720" rIns="91440" bIns="45720" rtlCol="0">
            <a:normAutofit/>
          </a:bodyPr>
          <a:lstStyle/>
          <a:p>
            <a:pPr eaLnBrk="1" hangingPunct="1">
              <a:lnSpc>
                <a:spcPct val="90000"/>
              </a:lnSpc>
              <a:spcAft>
                <a:spcPts val="600"/>
              </a:spcAft>
            </a:pPr>
            <a:r>
              <a:rPr lang="en-US" sz="3600" b="1" dirty="0">
                <a:latin typeface="+mn-lt"/>
                <a:ea typeface="+mn-ea"/>
              </a:rPr>
              <a:t>Sport Days</a:t>
            </a:r>
          </a:p>
        </p:txBody>
      </p:sp>
    </p:spTree>
    <p:extLst>
      <p:ext uri="{BB962C8B-B14F-4D97-AF65-F5344CB8AC3E}">
        <p14:creationId xmlns:p14="http://schemas.microsoft.com/office/powerpoint/2010/main" val="368740772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588" name="Rectangle 24587">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D3002CB4-EC2C-57B2-5064-118D1CA73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41" b="13690"/>
          <a:stretch>
            <a:fillRect/>
          </a:stretch>
        </p:blipFill>
        <p:spPr bwMode="auto">
          <a:xfrm>
            <a:off x="5536407" y="1"/>
            <a:ext cx="3607593"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DD9838F3-80D0-3DCF-294E-F1493D7F6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316" b="8590"/>
          <a:stretch>
            <a:fillRect/>
          </a:stretch>
        </p:blipFill>
        <p:spPr bwMode="auto">
          <a:xfrm>
            <a:off x="4030979" y="2663706"/>
            <a:ext cx="3470195"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24590"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81" name="Picture 5">
            <a:extLst>
              <a:ext uri="{FF2B5EF4-FFF2-40B4-BE49-F238E27FC236}">
                <a16:creationId xmlns:a16="http://schemas.microsoft.com/office/drawing/2014/main" id="{A22CAE0B-2921-A3B0-AB17-BD7C2255C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270" r="12922" b="2"/>
          <a:stretch>
            <a:fillRect/>
          </a:stretch>
        </p:blipFill>
        <p:spPr bwMode="auto">
          <a:xfrm>
            <a:off x="3506652" y="-1"/>
            <a:ext cx="2758363"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24583" name="Picture 7">
            <a:extLst>
              <a:ext uri="{FF2B5EF4-FFF2-40B4-BE49-F238E27FC236}">
                <a16:creationId xmlns:a16="http://schemas.microsoft.com/office/drawing/2014/main" id="{CA1593BB-D520-8819-0D55-52C9F906F0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22" r="10919" b="-3"/>
          <a:stretch>
            <a:fillRect/>
          </a:stretch>
        </p:blipFill>
        <p:spPr bwMode="auto">
          <a:xfrm>
            <a:off x="1710550" y="2"/>
            <a:ext cx="2545457"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8BBE6FE-0725-240A-FE1E-5198A69E0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496" r="7980" b="-1"/>
          <a:stretch>
            <a:fillRect/>
          </a:stretch>
        </p:blipFill>
        <p:spPr bwMode="auto">
          <a:xfrm>
            <a:off x="2" y="-6235"/>
            <a:ext cx="2441552"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DE36A4D0-A46C-6992-AE01-39F237EF635A}"/>
              </a:ext>
            </a:extLst>
          </p:cNvPr>
          <p:cNvSpPr>
            <a:spLocks noGrp="1" noChangeArrowheads="1"/>
          </p:cNvSpPr>
          <p:nvPr>
            <p:ph type="body" idx="1"/>
          </p:nvPr>
        </p:nvSpPr>
        <p:spPr>
          <a:xfrm>
            <a:off x="467545" y="3429000"/>
            <a:ext cx="3604394" cy="2652391"/>
          </a:xfrm>
        </p:spPr>
        <p:txBody>
          <a:bodyPr anchor="ctr">
            <a:normAutofit/>
          </a:bodyPr>
          <a:lstStyle/>
          <a:p>
            <a:pPr marL="0" indent="0" algn="ctr">
              <a:buNone/>
            </a:pPr>
            <a:r>
              <a:rPr lang="en-US" sz="2800" dirty="0">
                <a:solidFill>
                  <a:srgbClr val="FFFFFF"/>
                </a:solidFill>
              </a:rPr>
              <a:t>Fairbridge provided carefree fun!</a:t>
            </a:r>
          </a:p>
        </p:txBody>
      </p:sp>
      <p:pic>
        <p:nvPicPr>
          <p:cNvPr id="24582" name="Picture 6">
            <a:extLst>
              <a:ext uri="{FF2B5EF4-FFF2-40B4-BE49-F238E27FC236}">
                <a16:creationId xmlns:a16="http://schemas.microsoft.com/office/drawing/2014/main" id="{BEEF9DC7-D010-9869-BC43-FCAD6625FF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764" r="-4" b="8508"/>
          <a:stretch>
            <a:fillRect/>
          </a:stretch>
        </p:blipFill>
        <p:spPr bwMode="auto">
          <a:xfrm>
            <a:off x="6198721" y="2660089"/>
            <a:ext cx="294527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768" name="Rectangle 117767">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1" name="Rectangle 2">
            <a:extLst>
              <a:ext uri="{FF2B5EF4-FFF2-40B4-BE49-F238E27FC236}">
                <a16:creationId xmlns:a16="http://schemas.microsoft.com/office/drawing/2014/main" id="{1223E6BC-41CE-6671-C434-81C0049A7DC5}"/>
              </a:ext>
            </a:extLst>
          </p:cNvPr>
          <p:cNvSpPr>
            <a:spLocks noGrp="1" noChangeArrowheads="1"/>
          </p:cNvSpPr>
          <p:nvPr>
            <p:ph type="title"/>
          </p:nvPr>
        </p:nvSpPr>
        <p:spPr>
          <a:xfrm>
            <a:off x="4572001" y="4433530"/>
            <a:ext cx="3982512" cy="1947798"/>
          </a:xfrm>
        </p:spPr>
        <p:txBody>
          <a:bodyPr vert="horz" lIns="91440" tIns="45720" rIns="91440" bIns="45720" rtlCol="0" anchor="t">
            <a:normAutofit/>
          </a:bodyPr>
          <a:lstStyle/>
          <a:p>
            <a:pPr>
              <a:lnSpc>
                <a:spcPct val="90000"/>
              </a:lnSpc>
            </a:pPr>
            <a:r>
              <a:rPr lang="en-US" altLang="en-US" sz="3500" kern="1200" dirty="0">
                <a:latin typeface="+mj-lt"/>
                <a:ea typeface="+mj-ea"/>
                <a:cs typeface="+mj-cs"/>
              </a:rPr>
              <a:t>   Cuddling the farm </a:t>
            </a:r>
            <a:r>
              <a:rPr lang="en-US" altLang="en-US" sz="3500" kern="1200">
                <a:latin typeface="+mj-lt"/>
                <a:ea typeface="+mj-ea"/>
                <a:cs typeface="+mj-cs"/>
              </a:rPr>
              <a:t>animals </a:t>
            </a:r>
            <a:r>
              <a:rPr lang="en-US" altLang="en-US" sz="3500"/>
              <a:t>aided</a:t>
            </a:r>
            <a:r>
              <a:rPr lang="en-US" altLang="en-US" sz="3500" kern="1200">
                <a:latin typeface="+mj-lt"/>
                <a:ea typeface="+mj-ea"/>
                <a:cs typeface="+mj-cs"/>
              </a:rPr>
              <a:t> </a:t>
            </a:r>
            <a:r>
              <a:rPr lang="en-US" altLang="en-US" sz="3500" kern="1200" dirty="0">
                <a:latin typeface="+mj-lt"/>
                <a:ea typeface="+mj-ea"/>
                <a:cs typeface="+mj-cs"/>
              </a:rPr>
              <a:t>rehabilitation.</a:t>
            </a:r>
          </a:p>
        </p:txBody>
      </p:sp>
      <p:pic>
        <p:nvPicPr>
          <p:cNvPr id="117762" name="Picture 7">
            <a:extLst>
              <a:ext uri="{FF2B5EF4-FFF2-40B4-BE49-F238E27FC236}">
                <a16:creationId xmlns:a16="http://schemas.microsoft.com/office/drawing/2014/main" id="{F6EA48F2-D580-F8E5-FCF4-0E2E7FB7E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448" b="2"/>
          <a:stretch>
            <a:fillRect/>
          </a:stretch>
        </p:blipFill>
        <p:spPr bwMode="auto">
          <a:xfrm>
            <a:off x="225" y="1130513"/>
            <a:ext cx="3753696"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0" name="Group 117769">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4051497" cy="5922819"/>
            <a:chOff x="0" y="935182"/>
            <a:chExt cx="5401996" cy="5922819"/>
          </a:xfrm>
        </p:grpSpPr>
        <p:sp>
          <p:nvSpPr>
            <p:cNvPr id="117771" name="Freeform: Shape 117770">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772" name="Freeform: Shape 117771">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773" name="Freeform: Shape 117772">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7774" name="Freeform: Shape 117773">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7763" name="Picture 8">
            <a:extLst>
              <a:ext uri="{FF2B5EF4-FFF2-40B4-BE49-F238E27FC236}">
                <a16:creationId xmlns:a16="http://schemas.microsoft.com/office/drawing/2014/main" id="{E0BC49C2-0D34-879B-8341-B7946E1275AF}"/>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l="15690" r="14475" b="-3"/>
          <a:stretch>
            <a:fillRect/>
          </a:stretch>
        </p:blipFill>
        <p:spPr bwMode="auto">
          <a:xfrm>
            <a:off x="4478149" y="4"/>
            <a:ext cx="373877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6" name="Group 117775">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4361" y="-1438"/>
            <a:ext cx="4274727" cy="3920553"/>
            <a:chOff x="5605815" y="-1438"/>
            <a:chExt cx="5699636" cy="3920553"/>
          </a:xfrm>
        </p:grpSpPr>
        <p:sp>
          <p:nvSpPr>
            <p:cNvPr id="117777" name="Freeform: Shape 117776">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778" name="Freeform: Shape 117777">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779" name="Freeform: Shape 117778">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7780" name="Freeform: Shape 117779">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6454C-A43A-5AAA-0B4A-26D367846919}"/>
            </a:ext>
          </a:extLst>
        </p:cNvPr>
        <p:cNvGrpSpPr/>
        <p:nvPr/>
      </p:nvGrpSpPr>
      <p:grpSpPr>
        <a:xfrm>
          <a:off x="0" y="0"/>
          <a:ext cx="0" cy="0"/>
          <a:chOff x="0" y="0"/>
          <a:chExt cx="0" cy="0"/>
        </a:xfrm>
      </p:grpSpPr>
      <p:sp>
        <p:nvSpPr>
          <p:cNvPr id="74759" name="Rectangle 74758">
            <a:extLst>
              <a:ext uri="{FF2B5EF4-FFF2-40B4-BE49-F238E27FC236}">
                <a16:creationId xmlns:a16="http://schemas.microsoft.com/office/drawing/2014/main" id="{C9044227-071D-4831-94D0-C92D4840B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3" name="Rectangle 2">
            <a:extLst>
              <a:ext uri="{FF2B5EF4-FFF2-40B4-BE49-F238E27FC236}">
                <a16:creationId xmlns:a16="http://schemas.microsoft.com/office/drawing/2014/main" id="{944DA7CD-3D40-CA4B-6723-9992DF3D40D8}"/>
              </a:ext>
            </a:extLst>
          </p:cNvPr>
          <p:cNvSpPr>
            <a:spLocks noGrp="1" noChangeArrowheads="1"/>
          </p:cNvSpPr>
          <p:nvPr>
            <p:ph type="title"/>
          </p:nvPr>
        </p:nvSpPr>
        <p:spPr>
          <a:xfrm>
            <a:off x="3419872" y="-2"/>
            <a:ext cx="2474912" cy="5445225"/>
          </a:xfrm>
        </p:spPr>
        <p:txBody>
          <a:bodyPr vert="horz" lIns="91440" tIns="45720" rIns="91440" bIns="45720" rtlCol="0" anchor="b">
            <a:normAutofit fontScale="90000"/>
          </a:bodyPr>
          <a:lstStyle/>
          <a:p>
            <a:pPr>
              <a:lnSpc>
                <a:spcPct val="90000"/>
              </a:lnSpc>
            </a:pPr>
            <a:br>
              <a:rPr lang="en-US" altLang="en-US" sz="3400" kern="1200" dirty="0">
                <a:solidFill>
                  <a:schemeClr val="bg1"/>
                </a:solidFill>
                <a:latin typeface="+mj-lt"/>
                <a:ea typeface="+mj-ea"/>
                <a:cs typeface="+mj-cs"/>
              </a:rPr>
            </a:br>
            <a:br>
              <a:rPr lang="en-US" altLang="en-US" sz="3400" dirty="0">
                <a:solidFill>
                  <a:schemeClr val="bg1"/>
                </a:solidFill>
              </a:rPr>
            </a:br>
            <a:r>
              <a:rPr lang="en-US" altLang="en-US" sz="3400" kern="1200" dirty="0">
                <a:solidFill>
                  <a:schemeClr val="bg1"/>
                </a:solidFill>
                <a:latin typeface="+mj-lt"/>
                <a:ea typeface="+mj-ea"/>
                <a:cs typeface="+mj-cs"/>
              </a:rPr>
              <a:t>There were </a:t>
            </a:r>
            <a:r>
              <a:rPr lang="en-US" altLang="en-US" sz="3400" dirty="0">
                <a:solidFill>
                  <a:schemeClr val="bg1"/>
                </a:solidFill>
              </a:rPr>
              <a:t>o</a:t>
            </a:r>
            <a:r>
              <a:rPr lang="en-US" altLang="en-US" sz="3400" kern="1200" dirty="0">
                <a:solidFill>
                  <a:schemeClr val="bg1"/>
                </a:solidFill>
                <a:latin typeface="+mj-lt"/>
                <a:ea typeface="+mj-ea"/>
                <a:cs typeface="+mj-cs"/>
              </a:rPr>
              <a:t>utings to the Karri Forest and beaches at Mandurah</a:t>
            </a:r>
            <a:br>
              <a:rPr lang="en-US" altLang="en-US" sz="3400" kern="1200" dirty="0">
                <a:solidFill>
                  <a:schemeClr val="bg1"/>
                </a:solidFill>
                <a:latin typeface="+mj-lt"/>
                <a:ea typeface="+mj-ea"/>
                <a:cs typeface="+mj-cs"/>
              </a:rPr>
            </a:br>
            <a:br>
              <a:rPr lang="en-US" altLang="en-US" sz="3400" kern="1200" dirty="0">
                <a:solidFill>
                  <a:schemeClr val="bg1"/>
                </a:solidFill>
                <a:latin typeface="+mj-lt"/>
                <a:ea typeface="+mj-ea"/>
                <a:cs typeface="+mj-cs"/>
              </a:rPr>
            </a:br>
            <a:r>
              <a:rPr lang="en-US" altLang="en-US" sz="3400" dirty="0">
                <a:solidFill>
                  <a:schemeClr val="bg1"/>
                </a:solidFill>
              </a:rPr>
              <a:t>Some kids got </a:t>
            </a:r>
            <a:r>
              <a:rPr lang="en-US" altLang="en-US" sz="3400" kern="1200" dirty="0">
                <a:solidFill>
                  <a:schemeClr val="bg1"/>
                </a:solidFill>
                <a:latin typeface="+mj-lt"/>
                <a:ea typeface="+mj-ea"/>
                <a:cs typeface="+mj-cs"/>
              </a:rPr>
              <a:t> Australian</a:t>
            </a:r>
            <a:br>
              <a:rPr lang="en-US" altLang="en-US" sz="3400" kern="1200" dirty="0">
                <a:solidFill>
                  <a:schemeClr val="bg1"/>
                </a:solidFill>
                <a:latin typeface="+mj-lt"/>
                <a:ea typeface="+mj-ea"/>
                <a:cs typeface="+mj-cs"/>
              </a:rPr>
            </a:br>
            <a:r>
              <a:rPr lang="en-US" altLang="en-US" sz="3400" dirty="0">
                <a:solidFill>
                  <a:schemeClr val="bg1"/>
                </a:solidFill>
              </a:rPr>
              <a:t>Malvern Star</a:t>
            </a:r>
            <a:r>
              <a:rPr lang="en-US" altLang="en-US" sz="3400" kern="1200" dirty="0">
                <a:solidFill>
                  <a:schemeClr val="bg1"/>
                </a:solidFill>
                <a:latin typeface="+mj-lt"/>
                <a:ea typeface="+mj-ea"/>
                <a:cs typeface="+mj-cs"/>
              </a:rPr>
              <a:t> bikes </a:t>
            </a:r>
          </a:p>
        </p:txBody>
      </p:sp>
      <p:pic>
        <p:nvPicPr>
          <p:cNvPr id="2" name="Picture 5">
            <a:extLst>
              <a:ext uri="{FF2B5EF4-FFF2-40B4-BE49-F238E27FC236}">
                <a16:creationId xmlns:a16="http://schemas.microsoft.com/office/drawing/2014/main" id="{F967174A-956D-84F8-A804-A89D3DE7C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47" r="31385" b="1"/>
          <a:stretch>
            <a:fillRect/>
          </a:stretch>
        </p:blipFill>
        <p:spPr bwMode="auto">
          <a:xfrm>
            <a:off x="20" y="2"/>
            <a:ext cx="2875982" cy="3333747"/>
          </a:xfrm>
          <a:custGeom>
            <a:avLst/>
            <a:gdLst/>
            <a:ahLst/>
            <a:cxnLst/>
            <a:rect l="l" t="t" r="r" b="b"/>
            <a:pathLst>
              <a:path w="3834670" h="3333747">
                <a:moveTo>
                  <a:pt x="0" y="0"/>
                </a:moveTo>
                <a:lnTo>
                  <a:pt x="3066495" y="0"/>
                </a:lnTo>
                <a:lnTo>
                  <a:pt x="3427241" y="1211943"/>
                </a:lnTo>
                <a:lnTo>
                  <a:pt x="3834670" y="3333747"/>
                </a:lnTo>
                <a:lnTo>
                  <a:pt x="0" y="333374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EF08562F-E014-07B9-850B-4BB2118A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08" r="25778" b="-3"/>
          <a:stretch>
            <a:fillRect/>
          </a:stretch>
        </p:blipFill>
        <p:spPr bwMode="auto">
          <a:xfrm>
            <a:off x="20" y="3589734"/>
            <a:ext cx="2989511" cy="3295650"/>
          </a:xfrm>
          <a:custGeom>
            <a:avLst/>
            <a:gdLst/>
            <a:ahLst/>
            <a:cxnLst/>
            <a:rect l="l" t="t" r="r" b="b"/>
            <a:pathLst>
              <a:path w="3986041" h="3295650">
                <a:moveTo>
                  <a:pt x="3878566" y="0"/>
                </a:moveTo>
                <a:lnTo>
                  <a:pt x="3986041" y="559707"/>
                </a:lnTo>
                <a:lnTo>
                  <a:pt x="3751724" y="3295650"/>
                </a:lnTo>
                <a:lnTo>
                  <a:pt x="0" y="3295650"/>
                </a:lnTo>
                <a:lnTo>
                  <a:pt x="0"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1" name="Group 74760">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89" cy="6858000"/>
            <a:chOff x="2748588" y="0"/>
            <a:chExt cx="1339053" cy="6858000"/>
          </a:xfrm>
          <a:effectLst>
            <a:outerShdw blurRad="381000" dist="152400" algn="ctr" rotWithShape="0">
              <a:srgbClr val="000000">
                <a:alpha val="10000"/>
              </a:srgbClr>
            </a:outerShdw>
          </a:effectLst>
        </p:grpSpPr>
        <p:sp>
          <p:nvSpPr>
            <p:cNvPr id="74762" name="Freeform: Shape 74761">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763" name="Freeform: Shape 74762">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4754" name="Picture 4">
            <a:extLst>
              <a:ext uri="{FF2B5EF4-FFF2-40B4-BE49-F238E27FC236}">
                <a16:creationId xmlns:a16="http://schemas.microsoft.com/office/drawing/2014/main" id="{BC08D579-7751-ABB3-2E52-8187DA62A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262" r="13406"/>
          <a:stretch>
            <a:fillRect/>
          </a:stretch>
        </p:blipFill>
        <p:spPr bwMode="auto">
          <a:xfrm>
            <a:off x="6180059" y="-1"/>
            <a:ext cx="2963941" cy="6858000"/>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5" name="Group 74764">
            <a:extLst>
              <a:ext uri="{FF2B5EF4-FFF2-40B4-BE49-F238E27FC236}">
                <a16:creationId xmlns:a16="http://schemas.microsoft.com/office/drawing/2014/main" id="{57B65906-47BE-4CEA-9E50-301890FFE4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1004289" cy="6858000"/>
            <a:chOff x="2748588" y="0"/>
            <a:chExt cx="1339053" cy="6858000"/>
          </a:xfrm>
          <a:effectLst>
            <a:outerShdw blurRad="381000" dist="152400" dir="10800000" algn="ctr" rotWithShape="0">
              <a:srgbClr val="000000">
                <a:alpha val="10000"/>
              </a:srgbClr>
            </a:outerShdw>
          </a:effectLst>
        </p:grpSpPr>
        <p:sp>
          <p:nvSpPr>
            <p:cNvPr id="74766" name="Freeform: Shape 74765">
              <a:extLst>
                <a:ext uri="{FF2B5EF4-FFF2-40B4-BE49-F238E27FC236}">
                  <a16:creationId xmlns:a16="http://schemas.microsoft.com/office/drawing/2014/main" id="{E9C1A977-5AC1-49DC-B315-CAB53CF6F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767" name="Freeform: Shape 74766">
              <a:extLst>
                <a:ext uri="{FF2B5EF4-FFF2-40B4-BE49-F238E27FC236}">
                  <a16:creationId xmlns:a16="http://schemas.microsoft.com/office/drawing/2014/main" id="{2AEEAD2A-AA94-4108-8639-95E861AE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636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4753"/>
                                        </p:tgtEl>
                                        <p:attrNameLst>
                                          <p:attrName>style.visibility</p:attrName>
                                        </p:attrNameLst>
                                      </p:cBhvr>
                                      <p:to>
                                        <p:strVal val="visible"/>
                                      </p:to>
                                    </p:set>
                                    <p:animEffect transition="in" filter="fade">
                                      <p:cBhvr>
                                        <p:cTn id="7" dur="400"/>
                                        <p:tgtEl>
                                          <p:spTgt spid="74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1862" name="Rectangle 121861">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864" name="Group 12186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1"/>
            <a:ext cx="5737117" cy="5728133"/>
            <a:chOff x="329184" y="1"/>
            <a:chExt cx="524256" cy="5728133"/>
          </a:xfrm>
        </p:grpSpPr>
        <p:cxnSp>
          <p:nvCxnSpPr>
            <p:cNvPr id="121865" name="Straight Connector 12186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1866" name="Rectangle 12186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1868" name="Rectangle 12186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318045"/>
            <a:ext cx="8249304"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7" name="Rectangle 2">
            <a:extLst>
              <a:ext uri="{FF2B5EF4-FFF2-40B4-BE49-F238E27FC236}">
                <a16:creationId xmlns:a16="http://schemas.microsoft.com/office/drawing/2014/main" id="{7F75DEEB-ECF7-FE65-2EE0-DCFB95FB9E60}"/>
              </a:ext>
            </a:extLst>
          </p:cNvPr>
          <p:cNvSpPr>
            <a:spLocks noGrp="1" noChangeArrowheads="1"/>
          </p:cNvSpPr>
          <p:nvPr>
            <p:ph type="title"/>
          </p:nvPr>
        </p:nvSpPr>
        <p:spPr>
          <a:xfrm>
            <a:off x="795174" y="3801738"/>
            <a:ext cx="7553652" cy="929750"/>
          </a:xfrm>
        </p:spPr>
        <p:txBody>
          <a:bodyPr vert="horz" lIns="91440" tIns="45720" rIns="91440" bIns="45720" rtlCol="0" anchor="b">
            <a:normAutofit/>
          </a:bodyPr>
          <a:lstStyle/>
          <a:p>
            <a:pPr>
              <a:lnSpc>
                <a:spcPct val="90000"/>
              </a:lnSpc>
            </a:pPr>
            <a:r>
              <a:rPr lang="en-US" altLang="en-US" sz="4500" kern="1200">
                <a:solidFill>
                  <a:schemeClr val="tx1"/>
                </a:solidFill>
                <a:latin typeface="+mj-lt"/>
                <a:ea typeface="+mj-ea"/>
                <a:cs typeface="+mj-cs"/>
              </a:rPr>
              <a:t>Leaving Fairbridge </a:t>
            </a:r>
            <a:endParaRPr lang="en-US" altLang="en-US" sz="4500" kern="1200" dirty="0">
              <a:solidFill>
                <a:schemeClr val="tx1"/>
              </a:solidFill>
              <a:latin typeface="+mj-lt"/>
              <a:ea typeface="+mj-ea"/>
              <a:cs typeface="+mj-cs"/>
            </a:endParaRPr>
          </a:p>
        </p:txBody>
      </p:sp>
      <p:pic>
        <p:nvPicPr>
          <p:cNvPr id="3" name="Picture 4">
            <a:extLst>
              <a:ext uri="{FF2B5EF4-FFF2-40B4-BE49-F238E27FC236}">
                <a16:creationId xmlns:a16="http://schemas.microsoft.com/office/drawing/2014/main" id="{8C4EE481-6658-477A-1E78-6FFF7A5A5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66" r="-6" b="4313"/>
          <a:stretch>
            <a:fillRect/>
          </a:stretch>
        </p:blipFill>
        <p:spPr bwMode="auto">
          <a:xfrm>
            <a:off x="678369" y="772621"/>
            <a:ext cx="2469592" cy="2663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group of people with luggage&#10;&#10;AI-generated content may be incorrect.">
            <a:extLst>
              <a:ext uri="{FF2B5EF4-FFF2-40B4-BE49-F238E27FC236}">
                <a16:creationId xmlns:a16="http://schemas.microsoft.com/office/drawing/2014/main" id="{71273D8B-945B-D3AD-EC6F-1E562B403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47" r="27953" b="-3"/>
          <a:stretch>
            <a:fillRect/>
          </a:stretch>
        </p:blipFill>
        <p:spPr bwMode="auto">
          <a:xfrm>
            <a:off x="3342969" y="772621"/>
            <a:ext cx="2469593" cy="2663137"/>
          </a:xfrm>
          <a:prstGeom prst="rect">
            <a:avLst/>
          </a:prstGeom>
          <a:noFill/>
          <a:extLst>
            <a:ext uri="{909E8E84-426E-40DD-AFC4-6F175D3DCCD1}">
              <a14:hiddenFill xmlns:a14="http://schemas.microsoft.com/office/drawing/2010/main">
                <a:solidFill>
                  <a:schemeClr val="accent1"/>
                </a:solidFill>
              </a14:hiddenFill>
            </a:ext>
          </a:extLst>
        </p:spPr>
      </p:pic>
      <p:pic>
        <p:nvPicPr>
          <p:cNvPr id="2" name="Picture 1" descr="A group of children in military uniforms&#10;&#10;AI-generated content may be incorrect.">
            <a:extLst>
              <a:ext uri="{FF2B5EF4-FFF2-40B4-BE49-F238E27FC236}">
                <a16:creationId xmlns:a16="http://schemas.microsoft.com/office/drawing/2014/main" id="{C1671DDD-6C80-0DBD-8BA3-9E510293BF1E}"/>
              </a:ext>
            </a:extLst>
          </p:cNvPr>
          <p:cNvPicPr>
            <a:picLocks noChangeAspect="1"/>
          </p:cNvPicPr>
          <p:nvPr/>
        </p:nvPicPr>
        <p:blipFill>
          <a:blip r:embed="rId5"/>
          <a:srcRect l="28493" r="11002" b="4"/>
          <a:stretch>
            <a:fillRect/>
          </a:stretch>
        </p:blipFill>
        <p:spPr>
          <a:xfrm>
            <a:off x="6011988" y="772621"/>
            <a:ext cx="2469592" cy="2663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1857"/>
                                        </p:tgtEl>
                                        <p:attrNameLst>
                                          <p:attrName>style.visibility</p:attrName>
                                        </p:attrNameLst>
                                      </p:cBhvr>
                                      <p:to>
                                        <p:strVal val="visible"/>
                                      </p:to>
                                    </p:set>
                                    <p:animEffect transition="in" filter="fade">
                                      <p:cBhvr>
                                        <p:cTn id="7" dur="700"/>
                                        <p:tgtEl>
                                          <p:spTgt spid="121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764E3-4817-E7B6-A4B0-39770E29C77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3DFF21-B6CF-6F40-D93E-27514A36ADF0}"/>
              </a:ext>
            </a:extLst>
          </p:cNvPr>
          <p:cNvSpPr txBox="1"/>
          <p:nvPr/>
        </p:nvSpPr>
        <p:spPr>
          <a:xfrm>
            <a:off x="2987825" y="116632"/>
            <a:ext cx="5328592" cy="461665"/>
          </a:xfrm>
          <a:prstGeom prst="rect">
            <a:avLst/>
          </a:prstGeom>
          <a:noFill/>
        </p:spPr>
        <p:txBody>
          <a:bodyPr wrap="square" rtlCol="0">
            <a:spAutoFit/>
          </a:bodyPr>
          <a:lstStyle/>
          <a:p>
            <a:r>
              <a:rPr lang="en-US" b="1" dirty="0"/>
              <a:t>Children in Wartime</a:t>
            </a:r>
          </a:p>
        </p:txBody>
      </p:sp>
      <p:pic>
        <p:nvPicPr>
          <p:cNvPr id="4" name="Picture 3" descr="A document with text on it&#10;&#10;AI-generated content may be incorrect.">
            <a:extLst>
              <a:ext uri="{FF2B5EF4-FFF2-40B4-BE49-F238E27FC236}">
                <a16:creationId xmlns:a16="http://schemas.microsoft.com/office/drawing/2014/main" id="{0F0D66A1-C6E7-6081-9FCE-59B3320CDAC0}"/>
              </a:ext>
            </a:extLst>
          </p:cNvPr>
          <p:cNvPicPr>
            <a:picLocks noChangeAspect="1"/>
          </p:cNvPicPr>
          <p:nvPr/>
        </p:nvPicPr>
        <p:blipFill>
          <a:blip r:embed="rId3"/>
          <a:stretch>
            <a:fillRect/>
          </a:stretch>
        </p:blipFill>
        <p:spPr>
          <a:xfrm>
            <a:off x="467544" y="837246"/>
            <a:ext cx="4104456" cy="5725456"/>
          </a:xfrm>
          <a:prstGeom prst="rect">
            <a:avLst/>
          </a:prstGeom>
        </p:spPr>
      </p:pic>
      <p:sp>
        <p:nvSpPr>
          <p:cNvPr id="9" name="TextBox 8">
            <a:extLst>
              <a:ext uri="{FF2B5EF4-FFF2-40B4-BE49-F238E27FC236}">
                <a16:creationId xmlns:a16="http://schemas.microsoft.com/office/drawing/2014/main" id="{E85F1E0F-EFB7-46E4-2B08-F4E78F402F96}"/>
              </a:ext>
            </a:extLst>
          </p:cNvPr>
          <p:cNvSpPr txBox="1"/>
          <p:nvPr/>
        </p:nvSpPr>
        <p:spPr>
          <a:xfrm>
            <a:off x="4860032" y="650306"/>
            <a:ext cx="4261236" cy="2585323"/>
          </a:xfrm>
          <a:prstGeom prst="rect">
            <a:avLst/>
          </a:prstGeom>
          <a:noFill/>
        </p:spPr>
        <p:txBody>
          <a:bodyPr wrap="square">
            <a:spAutoFit/>
          </a:bodyPr>
          <a:lstStyle/>
          <a:p>
            <a:pPr>
              <a:spcBef>
                <a:spcPts val="0"/>
              </a:spcBef>
              <a:spcAft>
                <a:spcPts val="0"/>
              </a:spcAft>
            </a:pPr>
            <a:endParaRPr lang="en-GB" sz="1800" b="1" dirty="0">
              <a:solidFill>
                <a:srgbClr val="0E101A"/>
              </a:solidFill>
              <a:effectLst/>
              <a:latin typeface="Calibri" panose="020F0502020204030204" pitchFamily="34" charset="0"/>
              <a:cs typeface="Calibri" panose="020F0502020204030204" pitchFamily="34" charset="0"/>
            </a:endParaRPr>
          </a:p>
          <a:p>
            <a:pPr>
              <a:spcBef>
                <a:spcPts val="0"/>
              </a:spcBef>
              <a:spcAft>
                <a:spcPts val="0"/>
              </a:spcAft>
            </a:pPr>
            <a:endParaRPr lang="en-GB" sz="1800" b="1" dirty="0">
              <a:solidFill>
                <a:srgbClr val="0E101A"/>
              </a:solidFill>
              <a:latin typeface="Calibri" panose="020F0502020204030204" pitchFamily="34" charset="0"/>
              <a:cs typeface="Calibri" panose="020F0502020204030204" pitchFamily="34" charset="0"/>
            </a:endParaRPr>
          </a:p>
          <a:p>
            <a:pPr>
              <a:spcBef>
                <a:spcPts val="0"/>
              </a:spcBef>
              <a:spcAft>
                <a:spcPts val="0"/>
              </a:spcAft>
            </a:pPr>
            <a:endParaRPr lang="en-GB" sz="1800" b="1" dirty="0">
              <a:solidFill>
                <a:srgbClr val="0E101A"/>
              </a:solidFill>
              <a:effectLst/>
              <a:latin typeface="Calibri" panose="020F0502020204030204" pitchFamily="34" charset="0"/>
              <a:cs typeface="Calibri" panose="020F0502020204030204" pitchFamily="34" charset="0"/>
            </a:endParaRPr>
          </a:p>
          <a:p>
            <a:pPr algn="ctr">
              <a:spcBef>
                <a:spcPts val="0"/>
              </a:spcBef>
              <a:spcAft>
                <a:spcPts val="0"/>
              </a:spcAft>
            </a:pPr>
            <a:r>
              <a:rPr lang="en-GB" sz="1800" b="1" dirty="0">
                <a:solidFill>
                  <a:srgbClr val="0E101A"/>
                </a:solidFill>
                <a:effectLst/>
                <a:latin typeface="Calibri" panose="020F0502020204030204" pitchFamily="34" charset="0"/>
                <a:cs typeface="Calibri" panose="020F0502020204030204" pitchFamily="34" charset="0"/>
              </a:rPr>
              <a:t>The Second World War was a watershed when civilian victims were as numerous as combatants. In this carnage, more children were killed or orphaned than at any other time in history. </a:t>
            </a:r>
          </a:p>
          <a:p>
            <a:pPr>
              <a:spcBef>
                <a:spcPts val="0"/>
              </a:spcBef>
              <a:spcAft>
                <a:spcPts val="0"/>
              </a:spcAft>
            </a:pPr>
            <a:endParaRPr lang="en-GB" sz="1800" b="1" dirty="0">
              <a:solidFill>
                <a:srgbClr val="0E101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815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7F8AD-32F2-1056-09BE-E39BAC4FFF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D4905-00EF-3B58-B17E-FDC7955C4861}"/>
              </a:ext>
            </a:extLst>
          </p:cNvPr>
          <p:cNvSpPr>
            <a:spLocks noGrp="1"/>
          </p:cNvSpPr>
          <p:nvPr>
            <p:ph idx="1"/>
          </p:nvPr>
        </p:nvSpPr>
        <p:spPr>
          <a:xfrm>
            <a:off x="251520" y="3140968"/>
            <a:ext cx="8640960" cy="3240360"/>
          </a:xfrm>
        </p:spPr>
        <p:txBody>
          <a:bodyPr/>
          <a:lstStyle/>
          <a:p>
            <a:endParaRPr lang="en-AU" sz="2000" dirty="0">
              <a:latin typeface="Calibri" panose="020F0502020204030204" pitchFamily="34" charset="0"/>
              <a:cs typeface="Calibri" panose="020F0502020204030204" pitchFamily="34" charset="0"/>
            </a:endParaRPr>
          </a:p>
          <a:p>
            <a:endParaRPr lang="en-AU" sz="2800" dirty="0">
              <a:latin typeface="Calibri" panose="020F0502020204030204" pitchFamily="34" charset="0"/>
              <a:cs typeface="Calibri" panose="020F0502020204030204" pitchFamily="34" charset="0"/>
            </a:endParaRPr>
          </a:p>
          <a:p>
            <a:pPr marL="0" indent="0">
              <a:buNone/>
            </a:pPr>
            <a:endParaRPr lang="en-AU" sz="1600" dirty="0">
              <a:latin typeface="Calibri" panose="020F0502020204030204" pitchFamily="34" charset="0"/>
              <a:cs typeface="Calibri" panose="020F0502020204030204" pitchFamily="34" charset="0"/>
            </a:endParaRPr>
          </a:p>
          <a:p>
            <a:pPr marL="0" indent="0">
              <a:buNone/>
            </a:pPr>
            <a:r>
              <a:rPr lang="en-AU" sz="1800" dirty="0">
                <a:latin typeface="Calibri" panose="020F0502020204030204" pitchFamily="34" charset="0"/>
                <a:cs typeface="Calibri" panose="020F0502020204030204" pitchFamily="34" charset="0"/>
              </a:rPr>
              <a:t>In summing up, Ernst notes that while WWII, POW camp life, loss of home and country, had left him feeling his was a ‘fragmented youth’. His overriding description of Pinjarra is:</a:t>
            </a:r>
          </a:p>
          <a:p>
            <a:pPr marL="0" indent="0">
              <a:buNone/>
            </a:pPr>
            <a:r>
              <a:rPr lang="en-AU" sz="1800" dirty="0">
                <a:latin typeface="Calibri" panose="020F0502020204030204" pitchFamily="34" charset="0"/>
                <a:cs typeface="Calibri" panose="020F0502020204030204" pitchFamily="34" charset="0"/>
              </a:rPr>
              <a:t> </a:t>
            </a:r>
          </a:p>
          <a:p>
            <a:pPr marL="0" indent="0">
              <a:buNone/>
            </a:pPr>
            <a:r>
              <a:rPr lang="en-AU" sz="1800" dirty="0">
                <a:latin typeface="Calibri" panose="020F0502020204030204" pitchFamily="34" charset="0"/>
                <a:cs typeface="Calibri" panose="020F0502020204030204" pitchFamily="34" charset="0"/>
              </a:rPr>
              <a:t>	… happiness, happiness, happiness again. Freedom. These are two things that I 	remember…. and Australia…was a new beginning - and it always will [be], Yes,  I 	am always, still very grateful for that, to the Australians. Yes. an unforgettable 	time where without really noticing, the normal tenor and discipline of everyday 	life was reinstated!</a:t>
            </a:r>
            <a:endParaRPr lang="en-AU" sz="1800" dirty="0"/>
          </a:p>
          <a:p>
            <a:endParaRPr lang="en-AU" sz="2000" dirty="0"/>
          </a:p>
          <a:p>
            <a:endParaRPr lang="en-AU" sz="2000" dirty="0"/>
          </a:p>
          <a:p>
            <a:endParaRPr lang="en-US" dirty="0"/>
          </a:p>
        </p:txBody>
      </p:sp>
      <p:pic>
        <p:nvPicPr>
          <p:cNvPr id="2" name="Picture 1" descr="A black and white photo of a child&#10;&#10;AI-generated content may be incorrect.">
            <a:extLst>
              <a:ext uri="{FF2B5EF4-FFF2-40B4-BE49-F238E27FC236}">
                <a16:creationId xmlns:a16="http://schemas.microsoft.com/office/drawing/2014/main" id="{D6EA7576-5C2B-A881-F834-151CF094FD83}"/>
              </a:ext>
            </a:extLst>
          </p:cNvPr>
          <p:cNvPicPr>
            <a:picLocks noChangeAspect="1"/>
          </p:cNvPicPr>
          <p:nvPr/>
        </p:nvPicPr>
        <p:blipFill>
          <a:blip r:embed="rId3"/>
          <a:stretch>
            <a:fillRect/>
          </a:stretch>
        </p:blipFill>
        <p:spPr>
          <a:xfrm>
            <a:off x="251520" y="260648"/>
            <a:ext cx="4896544" cy="3831546"/>
          </a:xfrm>
          <a:prstGeom prst="rect">
            <a:avLst/>
          </a:prstGeom>
        </p:spPr>
      </p:pic>
      <p:sp>
        <p:nvSpPr>
          <p:cNvPr id="4" name="TextBox 3">
            <a:extLst>
              <a:ext uri="{FF2B5EF4-FFF2-40B4-BE49-F238E27FC236}">
                <a16:creationId xmlns:a16="http://schemas.microsoft.com/office/drawing/2014/main" id="{86BE89A8-2B2B-0B4D-4198-DF317C27B2D2}"/>
              </a:ext>
            </a:extLst>
          </p:cNvPr>
          <p:cNvSpPr txBox="1"/>
          <p:nvPr/>
        </p:nvSpPr>
        <p:spPr>
          <a:xfrm>
            <a:off x="5399583" y="476672"/>
            <a:ext cx="3276873" cy="2554545"/>
          </a:xfrm>
          <a:prstGeom prst="rect">
            <a:avLst/>
          </a:prstGeom>
          <a:noFill/>
        </p:spPr>
        <p:txBody>
          <a:bodyPr wrap="square" rtlCol="0">
            <a:spAutoFit/>
          </a:bodyPr>
          <a:lstStyle/>
          <a:p>
            <a:r>
              <a:rPr lang="en-AU" sz="1600" dirty="0"/>
              <a:t>Donald </a:t>
            </a:r>
            <a:r>
              <a:rPr lang="en-AU" sz="1600" dirty="0" err="1"/>
              <a:t>Schotel</a:t>
            </a:r>
            <a:r>
              <a:rPr lang="en-AU" sz="1600" dirty="0"/>
              <a:t>, wrote:</a:t>
            </a:r>
          </a:p>
          <a:p>
            <a:r>
              <a:rPr lang="en-AU" sz="1600" dirty="0"/>
              <a:t> </a:t>
            </a:r>
          </a:p>
          <a:p>
            <a:r>
              <a:rPr lang="en-AU" sz="1600" dirty="0"/>
              <a:t>Anyway, for myself my stay in Fairbridge and generally my stay in Australia immediately after the war will always be remembered as an arrival from hell to heaven; and to my death I will never forget what Australia has meant to me.</a:t>
            </a:r>
          </a:p>
          <a:p>
            <a:r>
              <a:rPr lang="en-AU" sz="1600" dirty="0"/>
              <a:t>, </a:t>
            </a:r>
          </a:p>
        </p:txBody>
      </p:sp>
      <p:sp>
        <p:nvSpPr>
          <p:cNvPr id="5" name="TextBox 4">
            <a:extLst>
              <a:ext uri="{FF2B5EF4-FFF2-40B4-BE49-F238E27FC236}">
                <a16:creationId xmlns:a16="http://schemas.microsoft.com/office/drawing/2014/main" id="{D446FF08-5119-98A5-7BFE-E57FA904E325}"/>
              </a:ext>
            </a:extLst>
          </p:cNvPr>
          <p:cNvSpPr txBox="1"/>
          <p:nvPr/>
        </p:nvSpPr>
        <p:spPr>
          <a:xfrm>
            <a:off x="5399583" y="3284984"/>
            <a:ext cx="3492897" cy="830997"/>
          </a:xfrm>
          <a:prstGeom prst="rect">
            <a:avLst/>
          </a:prstGeom>
          <a:noFill/>
        </p:spPr>
        <p:txBody>
          <a:bodyPr wrap="square" rtlCol="0">
            <a:spAutoFit/>
          </a:bodyPr>
          <a:lstStyle/>
          <a:p>
            <a:r>
              <a:rPr lang="en-US" sz="1600" b="1" dirty="0"/>
              <a:t>Els </a:t>
            </a:r>
            <a:r>
              <a:rPr lang="en-US" sz="1600" b="1" dirty="0" err="1"/>
              <a:t>Duyser</a:t>
            </a:r>
            <a:r>
              <a:rPr lang="en-US" sz="1600" b="1" dirty="0"/>
              <a:t>, artwork 1945:</a:t>
            </a:r>
          </a:p>
          <a:p>
            <a:pPr algn="ctr"/>
            <a:r>
              <a:rPr lang="en-US" sz="1600" b="1" dirty="0"/>
              <a:t>Netherlands Youth Bloom Again at Fairbridge.</a:t>
            </a:r>
          </a:p>
        </p:txBody>
      </p:sp>
    </p:spTree>
    <p:extLst>
      <p:ext uri="{BB962C8B-B14F-4D97-AF65-F5344CB8AC3E}">
        <p14:creationId xmlns:p14="http://schemas.microsoft.com/office/powerpoint/2010/main" val="1417337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4244D8D-4A65-4467-951D-83B48517A8E0}"/>
              </a:ext>
            </a:extLst>
          </p:cNvPr>
          <p:cNvSpPr>
            <a:spLocks noGrp="1"/>
          </p:cNvSpPr>
          <p:nvPr>
            <p:ph type="title"/>
          </p:nvPr>
        </p:nvSpPr>
        <p:spPr>
          <a:xfrm>
            <a:off x="-2286" y="-130329"/>
            <a:ext cx="9144000" cy="7118657"/>
          </a:xfrm>
        </p:spPr>
        <p:txBody>
          <a:bodyPr vert="horz" lIns="91440" tIns="45720" rIns="91440" bIns="45720" rtlCol="0" anchor="ctr">
            <a:noAutofit/>
          </a:bodyPr>
          <a:lstStyle/>
          <a:p>
            <a:pPr>
              <a:lnSpc>
                <a:spcPct val="90000"/>
              </a:lnSpc>
            </a:pP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Inmates in Japanese POW and civilian internment camps were not told of Japan’s capitulation until 23 August.  </a:t>
            </a:r>
            <a:r>
              <a:rPr lang="en-US" sz="2400" dirty="0">
                <a:solidFill>
                  <a:schemeClr val="bg1"/>
                </a:solidFill>
              </a:rPr>
              <a:t>Concurrently, t</a:t>
            </a:r>
            <a:r>
              <a:rPr lang="en-US" sz="2400" kern="1200" dirty="0">
                <a:solidFill>
                  <a:schemeClr val="bg1"/>
                </a:solidFill>
                <a:latin typeface="+mj-lt"/>
                <a:ea typeface="+mj-ea"/>
                <a:cs typeface="+mj-cs"/>
              </a:rPr>
              <a:t>hey were told to stay put, to wait for </a:t>
            </a:r>
            <a:r>
              <a:rPr lang="en-US" sz="2400" dirty="0">
                <a:solidFill>
                  <a:schemeClr val="bg1"/>
                </a:solidFill>
              </a:rPr>
              <a:t>the team of </a:t>
            </a:r>
            <a:r>
              <a:rPr lang="en-AU" sz="2400" b="1" dirty="0">
                <a:solidFill>
                  <a:schemeClr val="bg1"/>
                </a:solidFill>
              </a:rPr>
              <a:t>Recovery</a:t>
            </a:r>
            <a:r>
              <a:rPr lang="en-AU" sz="2400" dirty="0">
                <a:solidFill>
                  <a:schemeClr val="bg1"/>
                </a:solidFill>
              </a:rPr>
              <a:t> of </a:t>
            </a:r>
            <a:r>
              <a:rPr lang="en-AU" sz="2400" b="1" dirty="0">
                <a:solidFill>
                  <a:schemeClr val="bg1"/>
                </a:solidFill>
              </a:rPr>
              <a:t>Allied Prisoners</a:t>
            </a:r>
            <a:r>
              <a:rPr lang="en-AU" sz="2400" dirty="0">
                <a:solidFill>
                  <a:schemeClr val="bg1"/>
                </a:solidFill>
              </a:rPr>
              <a:t> of </a:t>
            </a:r>
            <a:r>
              <a:rPr lang="en-AU" sz="2400" b="1" dirty="0">
                <a:solidFill>
                  <a:schemeClr val="bg1"/>
                </a:solidFill>
              </a:rPr>
              <a:t>War</a:t>
            </a:r>
            <a:r>
              <a:rPr lang="en-AU" sz="2400" dirty="0">
                <a:solidFill>
                  <a:schemeClr val="bg1"/>
                </a:solidFill>
              </a:rPr>
              <a:t> and </a:t>
            </a:r>
            <a:r>
              <a:rPr lang="en-AU" sz="2400" b="1" dirty="0">
                <a:solidFill>
                  <a:schemeClr val="bg1"/>
                </a:solidFill>
              </a:rPr>
              <a:t>Internees (</a:t>
            </a:r>
            <a:r>
              <a:rPr lang="en-US" sz="2400" kern="1200" dirty="0">
                <a:solidFill>
                  <a:schemeClr val="bg1"/>
                </a:solidFill>
                <a:latin typeface="+mj-lt"/>
                <a:ea typeface="+mj-ea"/>
                <a:cs typeface="+mj-cs"/>
              </a:rPr>
              <a:t>RAPWI) to assess them. Also to stay out of the escalating independence fray. </a:t>
            </a:r>
            <a:br>
              <a:rPr lang="en-US" sz="2400" kern="1200" dirty="0">
                <a:solidFill>
                  <a:schemeClr val="bg1"/>
                </a:solidFill>
                <a:latin typeface="+mj-lt"/>
                <a:ea typeface="+mj-ea"/>
                <a:cs typeface="+mj-cs"/>
              </a:rPr>
            </a:br>
            <a:br>
              <a:rPr lang="en-US" sz="2400" dirty="0">
                <a:solidFill>
                  <a:schemeClr val="bg1"/>
                </a:solidFill>
              </a:rPr>
            </a:br>
            <a:r>
              <a:rPr lang="en-US" sz="2400" dirty="0">
                <a:solidFill>
                  <a:schemeClr val="bg1"/>
                </a:solidFill>
              </a:rPr>
              <a:t>All POWs and interned were severely depleted &amp; needed urgent physical and/or trauma medical care.</a:t>
            </a: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All had to be registered. None had identity documents. Their homes, goods and chattels purloined by others. They had nowhere to go.</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Under the terms of surrender, their Japanese </a:t>
            </a:r>
            <a:r>
              <a:rPr lang="en-US" sz="2400" dirty="0">
                <a:solidFill>
                  <a:schemeClr val="bg1"/>
                </a:solidFill>
              </a:rPr>
              <a:t>o</a:t>
            </a:r>
            <a:r>
              <a:rPr lang="en-US" sz="2400" kern="1200" dirty="0">
                <a:solidFill>
                  <a:schemeClr val="bg1"/>
                </a:solidFill>
                <a:latin typeface="+mj-lt"/>
                <a:ea typeface="+mj-ea"/>
                <a:cs typeface="+mj-cs"/>
              </a:rPr>
              <a:t>ppressors </a:t>
            </a:r>
            <a:r>
              <a:rPr lang="en-US" sz="2400" dirty="0">
                <a:solidFill>
                  <a:schemeClr val="bg1"/>
                </a:solidFill>
              </a:rPr>
              <a:t>were</a:t>
            </a:r>
            <a:r>
              <a:rPr lang="en-US" sz="2400" kern="1200" dirty="0">
                <a:solidFill>
                  <a:schemeClr val="bg1"/>
                </a:solidFill>
                <a:latin typeface="+mj-lt"/>
                <a:ea typeface="+mj-ea"/>
                <a:cs typeface="+mj-cs"/>
              </a:rPr>
              <a:t> commanded to be their carers until South East Asia Command (SEAC) arrived 6 weeks later.</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dirty="0">
                <a:solidFill>
                  <a:schemeClr val="bg1"/>
                </a:solidFill>
              </a:rPr>
              <a:t>All say it was </a:t>
            </a:r>
            <a:r>
              <a:rPr lang="en-US" sz="2400" kern="1200" dirty="0">
                <a:solidFill>
                  <a:schemeClr val="bg1"/>
                </a:solidFill>
                <a:latin typeface="+mj-lt"/>
                <a:ea typeface="+mj-ea"/>
                <a:cs typeface="+mj-cs"/>
              </a:rPr>
              <a:t>bizarre!</a:t>
            </a: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 </a:t>
            </a:r>
            <a:r>
              <a:rPr lang="en-US" sz="2400" dirty="0">
                <a:solidFill>
                  <a:schemeClr val="bg1"/>
                </a:solidFill>
              </a:rPr>
              <a:t>However,</a:t>
            </a:r>
            <a:r>
              <a:rPr lang="en-US" sz="2400" kern="1200" dirty="0">
                <a:solidFill>
                  <a:schemeClr val="bg1"/>
                </a:solidFill>
                <a:latin typeface="+mj-lt"/>
                <a:ea typeface="+mj-ea"/>
                <a:cs typeface="+mj-cs"/>
              </a:rPr>
              <a:t> food rations increased overnight!</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endParaRPr lang="en-US" sz="2400" kern="1200" dirty="0">
              <a:solidFill>
                <a:schemeClr val="bg1"/>
              </a:solidFill>
              <a:latin typeface="+mj-lt"/>
              <a:ea typeface="+mj-ea"/>
              <a:cs typeface="+mj-cs"/>
            </a:endParaRPr>
          </a:p>
        </p:txBody>
      </p:sp>
      <p:cxnSp>
        <p:nvCxnSpPr>
          <p:cNvPr id="9" name="Straight Connector 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26860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457950" y="1560911"/>
            <a:ext cx="26860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286" y="5286237"/>
            <a:ext cx="91417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77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B0132-8C8A-BB73-F385-F88E49A4CF1A}"/>
            </a:ext>
          </a:extLst>
        </p:cNvPr>
        <p:cNvGrpSpPr/>
        <p:nvPr/>
      </p:nvGrpSpPr>
      <p:grpSpPr>
        <a:xfrm>
          <a:off x="0" y="0"/>
          <a:ext cx="0" cy="0"/>
          <a:chOff x="0" y="0"/>
          <a:chExt cx="0" cy="0"/>
        </a:xfrm>
      </p:grpSpPr>
      <p:sp useBgFill="1">
        <p:nvSpPr>
          <p:cNvPr id="125960" name="Rectangle 12595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955" name="Picture 6" descr="A group of old people posing for a photo&#10;&#10;AI-generated content may be incorrect.">
            <a:extLst>
              <a:ext uri="{FF2B5EF4-FFF2-40B4-BE49-F238E27FC236}">
                <a16:creationId xmlns:a16="http://schemas.microsoft.com/office/drawing/2014/main" id="{C9BF9B7B-C7BE-0EA7-77A6-34936CAA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248" b="26614"/>
          <a:stretch>
            <a:fillRect/>
          </a:stretch>
        </p:blipFill>
        <p:spPr bwMode="auto">
          <a:xfrm>
            <a:off x="3200400" y="10"/>
            <a:ext cx="5943600" cy="3383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sitting on a couch&#10;&#10;AI-generated content may be incorrect.">
            <a:extLst>
              <a:ext uri="{FF2B5EF4-FFF2-40B4-BE49-F238E27FC236}">
                <a16:creationId xmlns:a16="http://schemas.microsoft.com/office/drawing/2014/main" id="{522E511D-9BC7-673D-3B6B-8A364C50CFB4}"/>
              </a:ext>
            </a:extLst>
          </p:cNvPr>
          <p:cNvPicPr>
            <a:picLocks noChangeAspect="1"/>
          </p:cNvPicPr>
          <p:nvPr/>
        </p:nvPicPr>
        <p:blipFill>
          <a:blip r:embed="rId4"/>
          <a:srcRect t="865" r="-1" b="19530"/>
          <a:stretch>
            <a:fillRect/>
          </a:stretch>
        </p:blipFill>
        <p:spPr>
          <a:xfrm>
            <a:off x="3488187" y="3474720"/>
            <a:ext cx="5666874" cy="3383280"/>
          </a:xfrm>
          <a:prstGeom prst="rect">
            <a:avLst/>
          </a:prstGeom>
        </p:spPr>
      </p:pic>
      <p:sp useBgFill="1">
        <p:nvSpPr>
          <p:cNvPr id="125962" name="Freeform: Shape 12596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953" name="Rectangle 2">
            <a:extLst>
              <a:ext uri="{FF2B5EF4-FFF2-40B4-BE49-F238E27FC236}">
                <a16:creationId xmlns:a16="http://schemas.microsoft.com/office/drawing/2014/main" id="{7E3ED1A3-3160-5C7D-85F2-66B2C6BB523A}"/>
              </a:ext>
            </a:extLst>
          </p:cNvPr>
          <p:cNvSpPr>
            <a:spLocks noGrp="1" noChangeArrowheads="1"/>
          </p:cNvSpPr>
          <p:nvPr>
            <p:ph type="title"/>
          </p:nvPr>
        </p:nvSpPr>
        <p:spPr>
          <a:xfrm>
            <a:off x="482601" y="609600"/>
            <a:ext cx="2994525" cy="3877197"/>
          </a:xfrm>
        </p:spPr>
        <p:txBody>
          <a:bodyPr vert="horz" lIns="91440" tIns="45720" rIns="91440" bIns="45720" rtlCol="0" anchor="b">
            <a:normAutofit/>
          </a:bodyPr>
          <a:lstStyle/>
          <a:p>
            <a:pPr algn="l">
              <a:lnSpc>
                <a:spcPct val="90000"/>
              </a:lnSpc>
            </a:pPr>
            <a:br>
              <a:rPr lang="en-US" altLang="en-US" sz="1800" kern="1200">
                <a:solidFill>
                  <a:schemeClr val="tx1"/>
                </a:solidFill>
                <a:latin typeface="+mj-lt"/>
                <a:ea typeface="+mj-ea"/>
                <a:cs typeface="+mj-cs"/>
              </a:rPr>
            </a:br>
            <a:br>
              <a:rPr lang="en-US" altLang="en-US" sz="1800" kern="1200">
                <a:solidFill>
                  <a:schemeClr val="tx1"/>
                </a:solidFill>
                <a:latin typeface="+mj-lt"/>
                <a:ea typeface="+mj-ea"/>
                <a:cs typeface="+mj-cs"/>
              </a:rPr>
            </a:br>
            <a:r>
              <a:rPr lang="en-US" altLang="en-US" sz="1800" kern="1200">
                <a:solidFill>
                  <a:schemeClr val="tx1"/>
                </a:solidFill>
                <a:latin typeface="+mj-lt"/>
                <a:ea typeface="+mj-ea"/>
                <a:cs typeface="+mj-cs"/>
              </a:rPr>
              <a:t>2006: Ella Bone reconnects with Fairbridgeans.</a:t>
            </a:r>
            <a:br>
              <a:rPr lang="en-US" altLang="en-US" sz="1800" kern="1200">
                <a:solidFill>
                  <a:schemeClr val="tx1"/>
                </a:solidFill>
                <a:latin typeface="+mj-lt"/>
                <a:ea typeface="+mj-ea"/>
                <a:cs typeface="+mj-cs"/>
              </a:rPr>
            </a:br>
            <a:r>
              <a:rPr lang="en-US" altLang="en-US" sz="1800" kern="1200">
                <a:solidFill>
                  <a:schemeClr val="tx1"/>
                </a:solidFill>
                <a:latin typeface="+mj-lt"/>
                <a:ea typeface="+mj-ea"/>
                <a:cs typeface="+mj-cs"/>
              </a:rPr>
              <a:t>2018: Prinsen Gracht, Amsterdam luncheon.</a:t>
            </a:r>
            <a:br>
              <a:rPr lang="en-US" altLang="en-US" sz="1800" kern="1200">
                <a:solidFill>
                  <a:schemeClr val="tx1"/>
                </a:solidFill>
                <a:latin typeface="+mj-lt"/>
                <a:ea typeface="+mj-ea"/>
                <a:cs typeface="+mj-cs"/>
              </a:rPr>
            </a:br>
            <a:r>
              <a:rPr lang="en-US" altLang="en-US" sz="1800" kern="1200">
                <a:solidFill>
                  <a:schemeClr val="tx1"/>
                </a:solidFill>
                <a:latin typeface="+mj-lt"/>
                <a:ea typeface="+mj-ea"/>
                <a:cs typeface="+mj-cs"/>
              </a:rPr>
              <a:t>2025: Not many Fairbridgeans left. </a:t>
            </a:r>
            <a:br>
              <a:rPr lang="en-US" altLang="en-US" sz="1800" kern="1200">
                <a:solidFill>
                  <a:schemeClr val="tx1"/>
                </a:solidFill>
                <a:latin typeface="+mj-lt"/>
                <a:ea typeface="+mj-ea"/>
                <a:cs typeface="+mj-cs"/>
              </a:rPr>
            </a:br>
            <a:br>
              <a:rPr lang="en-US" altLang="en-US" sz="1800" kern="1200">
                <a:solidFill>
                  <a:schemeClr val="tx1"/>
                </a:solidFill>
                <a:latin typeface="+mj-lt"/>
                <a:ea typeface="+mj-ea"/>
                <a:cs typeface="+mj-cs"/>
              </a:rPr>
            </a:br>
            <a:r>
              <a:rPr lang="en-US" altLang="en-US" sz="1800" kern="1200">
                <a:solidFill>
                  <a:schemeClr val="tx1"/>
                </a:solidFill>
                <a:latin typeface="+mj-lt"/>
                <a:ea typeface="+mj-ea"/>
                <a:cs typeface="+mj-cs"/>
              </a:rPr>
              <a:t>We need to keep telling the stories of the short &amp; long-term intergenerational impact of war and       displacement.</a:t>
            </a:r>
          </a:p>
        </p:txBody>
      </p:sp>
    </p:spTree>
    <p:extLst>
      <p:ext uri="{BB962C8B-B14F-4D97-AF65-F5344CB8AC3E}">
        <p14:creationId xmlns:p14="http://schemas.microsoft.com/office/powerpoint/2010/main" val="1383185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111B97A-2FB0-4625-8C2E-CDCB1AF6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1"/>
            <a:ext cx="5737117" cy="5728133"/>
            <a:chOff x="329184" y="1"/>
            <a:chExt cx="524256" cy="5728133"/>
          </a:xfrm>
        </p:grpSpPr>
        <p:cxnSp>
          <p:nvCxnSpPr>
            <p:cNvPr id="45" name="Straight Connector 4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4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318045"/>
            <a:ext cx="8249304"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BBB9C-367A-F1C8-08B6-AE4E0221BF6E}"/>
              </a:ext>
            </a:extLst>
          </p:cNvPr>
          <p:cNvSpPr>
            <a:spLocks noGrp="1"/>
          </p:cNvSpPr>
          <p:nvPr>
            <p:ph type="title"/>
          </p:nvPr>
        </p:nvSpPr>
        <p:spPr>
          <a:xfrm>
            <a:off x="662420" y="608206"/>
            <a:ext cx="7077932" cy="717676"/>
          </a:xfrm>
        </p:spPr>
        <p:txBody>
          <a:bodyPr vert="horz" lIns="91440" tIns="45720" rIns="91440" bIns="45720" rtlCol="0" anchor="b">
            <a:normAutofit/>
          </a:bodyPr>
          <a:lstStyle/>
          <a:p>
            <a:pPr>
              <a:lnSpc>
                <a:spcPct val="90000"/>
              </a:lnSpc>
            </a:pPr>
            <a:r>
              <a:rPr lang="en-US" sz="4500" dirty="0">
                <a:solidFill>
                  <a:schemeClr val="tx1"/>
                </a:solidFill>
              </a:rPr>
              <a:t>Australia steps up?</a:t>
            </a:r>
          </a:p>
        </p:txBody>
      </p:sp>
      <p:pic>
        <p:nvPicPr>
          <p:cNvPr id="4" name="Picture 4" descr="A newspaper article with black text&#10;&#10;AI-generated content may be incorrect.">
            <a:extLst>
              <a:ext uri="{FF2B5EF4-FFF2-40B4-BE49-F238E27FC236}">
                <a16:creationId xmlns:a16="http://schemas.microsoft.com/office/drawing/2014/main" id="{FBFF2969-42B8-1F21-BF38-7761F3EF66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56" r="19683"/>
          <a:stretch>
            <a:fillRect/>
          </a:stretch>
        </p:blipFill>
        <p:spPr bwMode="auto">
          <a:xfrm>
            <a:off x="504494" y="1389170"/>
            <a:ext cx="2052330" cy="4799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newspaper with black text&#10;&#10;AI-generated content may be incorrect.">
            <a:extLst>
              <a:ext uri="{FF2B5EF4-FFF2-40B4-BE49-F238E27FC236}">
                <a16:creationId xmlns:a16="http://schemas.microsoft.com/office/drawing/2014/main" id="{CB973BC7-5085-D2C7-BE56-11B102452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58" r="13941"/>
          <a:stretch>
            <a:fillRect/>
          </a:stretch>
        </p:blipFill>
        <p:spPr bwMode="auto">
          <a:xfrm>
            <a:off x="3061318" y="1374715"/>
            <a:ext cx="1901815" cy="44475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a photo&#10;&#10;AI-generated content may be incorrect.">
            <a:extLst>
              <a:ext uri="{FF2B5EF4-FFF2-40B4-BE49-F238E27FC236}">
                <a16:creationId xmlns:a16="http://schemas.microsoft.com/office/drawing/2014/main" id="{BA56C790-02D0-DF3F-FCBB-662FFE7EC10F}"/>
              </a:ext>
            </a:extLst>
          </p:cNvPr>
          <p:cNvPicPr>
            <a:picLocks noChangeAspect="1"/>
          </p:cNvPicPr>
          <p:nvPr/>
        </p:nvPicPr>
        <p:blipFill>
          <a:blip r:embed="rId5"/>
          <a:stretch>
            <a:fillRect/>
          </a:stretch>
        </p:blipFill>
        <p:spPr>
          <a:xfrm>
            <a:off x="5482589" y="1302527"/>
            <a:ext cx="2861649" cy="2182006"/>
          </a:xfrm>
          <a:prstGeom prst="rect">
            <a:avLst/>
          </a:prstGeom>
        </p:spPr>
      </p:pic>
      <p:pic>
        <p:nvPicPr>
          <p:cNvPr id="6" name="Picture 5" descr="A close-up of several pictures&#10;&#10;AI-generated content may be incorrect.">
            <a:extLst>
              <a:ext uri="{FF2B5EF4-FFF2-40B4-BE49-F238E27FC236}">
                <a16:creationId xmlns:a16="http://schemas.microsoft.com/office/drawing/2014/main" id="{6EB37DAD-CCE0-91F3-3604-41A25E9CF7FB}"/>
              </a:ext>
            </a:extLst>
          </p:cNvPr>
          <p:cNvPicPr>
            <a:picLocks noChangeAspect="1"/>
          </p:cNvPicPr>
          <p:nvPr/>
        </p:nvPicPr>
        <p:blipFill>
          <a:blip r:embed="rId6"/>
          <a:stretch>
            <a:fillRect/>
          </a:stretch>
        </p:blipFill>
        <p:spPr>
          <a:xfrm>
            <a:off x="5482888" y="3893737"/>
            <a:ext cx="2993963" cy="2245472"/>
          </a:xfrm>
          <a:prstGeom prst="rect">
            <a:avLst/>
          </a:prstGeom>
        </p:spPr>
      </p:pic>
    </p:spTree>
    <p:extLst>
      <p:ext uri="{BB962C8B-B14F-4D97-AF65-F5344CB8AC3E}">
        <p14:creationId xmlns:p14="http://schemas.microsoft.com/office/powerpoint/2010/main" val="225439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772A34-6505-3479-5E15-82DA2D9198E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house with a fence&#10;&#10;AI-generated content may be incorrect.">
            <a:extLst>
              <a:ext uri="{FF2B5EF4-FFF2-40B4-BE49-F238E27FC236}">
                <a16:creationId xmlns:a16="http://schemas.microsoft.com/office/drawing/2014/main" id="{58818D19-86EE-C5F0-B589-051E47169541}"/>
              </a:ext>
            </a:extLst>
          </p:cNvPr>
          <p:cNvPicPr>
            <a:picLocks noChangeAspect="1"/>
          </p:cNvPicPr>
          <p:nvPr/>
        </p:nvPicPr>
        <p:blipFill>
          <a:blip r:embed="rId3"/>
          <a:srcRect l="19420" r="26018"/>
          <a:stretch>
            <a:fillRect/>
          </a:stretch>
        </p:blipFill>
        <p:spPr>
          <a:xfrm>
            <a:off x="554969" y="1095407"/>
            <a:ext cx="3566210"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4194DA23-3C58-60E9-FA50-E8E0120D0B0F}"/>
              </a:ext>
            </a:extLst>
          </p:cNvPr>
          <p:cNvSpPr>
            <a:spLocks noGrp="1"/>
          </p:cNvSpPr>
          <p:nvPr>
            <p:ph idx="1"/>
          </p:nvPr>
        </p:nvSpPr>
        <p:spPr>
          <a:xfrm>
            <a:off x="4360107" y="545980"/>
            <a:ext cx="4460364" cy="5625728"/>
          </a:xfrm>
        </p:spPr>
        <p:txBody>
          <a:bodyPr>
            <a:normAutofit fontScale="85000" lnSpcReduction="20000"/>
          </a:bodyPr>
          <a:lstStyle/>
          <a:p>
            <a:pPr marL="0" indent="0" eaLnBrk="1" hangingPunct="1">
              <a:lnSpc>
                <a:spcPct val="90000"/>
              </a:lnSpc>
              <a:spcAft>
                <a:spcPts val="600"/>
              </a:spcAft>
              <a:buNone/>
            </a:pPr>
            <a:endParaRPr lang="en-US" sz="2000" dirty="0">
              <a:solidFill>
                <a:schemeClr val="bg1"/>
              </a:solidFill>
            </a:endParaRPr>
          </a:p>
          <a:p>
            <a:pPr marL="0" indent="0" eaLnBrk="1" hangingPunct="1">
              <a:lnSpc>
                <a:spcPct val="90000"/>
              </a:lnSpc>
              <a:spcAft>
                <a:spcPts val="600"/>
              </a:spcAft>
              <a:buNone/>
            </a:pPr>
            <a:r>
              <a:rPr lang="en-US" sz="2000" dirty="0">
                <a:solidFill>
                  <a:schemeClr val="bg1"/>
                </a:solidFill>
              </a:rPr>
              <a:t>     ARRIVAL IN FREMANTLE</a:t>
            </a:r>
          </a:p>
          <a:p>
            <a:pPr marL="0" indent="0" eaLnBrk="1" hangingPunct="1">
              <a:lnSpc>
                <a:spcPct val="90000"/>
              </a:lnSpc>
              <a:spcAft>
                <a:spcPts val="600"/>
              </a:spcAft>
              <a:buNone/>
            </a:pPr>
            <a:r>
              <a:rPr lang="en-US" sz="2000" dirty="0">
                <a:solidFill>
                  <a:schemeClr val="bg1"/>
                </a:solidFill>
              </a:rPr>
              <a:t>For twenty-year-old </a:t>
            </a:r>
            <a:r>
              <a:rPr lang="en-US" sz="2000" b="1" dirty="0">
                <a:solidFill>
                  <a:schemeClr val="bg1"/>
                </a:solidFill>
              </a:rPr>
              <a:t>Nora </a:t>
            </a:r>
            <a:r>
              <a:rPr lang="en-US" sz="2000" b="1" dirty="0" err="1">
                <a:solidFill>
                  <a:schemeClr val="bg1"/>
                </a:solidFill>
              </a:rPr>
              <a:t>Lumkeman</a:t>
            </a:r>
            <a:r>
              <a:rPr lang="en-US" sz="2000" b="1" dirty="0">
                <a:solidFill>
                  <a:schemeClr val="bg1"/>
                </a:solidFill>
              </a:rPr>
              <a:t>, s</a:t>
            </a:r>
            <a:r>
              <a:rPr lang="en-US" sz="2000" dirty="0">
                <a:solidFill>
                  <a:schemeClr val="bg1"/>
                </a:solidFill>
              </a:rPr>
              <a:t>elected for evacuation by her urgent need for medical attention, the experience of arrival in WA was almost too good to be true. She explains: </a:t>
            </a:r>
          </a:p>
          <a:p>
            <a:pPr marL="0" indent="0" eaLnBrk="1" hangingPunct="1">
              <a:lnSpc>
                <a:spcPct val="90000"/>
              </a:lnSpc>
              <a:spcAft>
                <a:spcPts val="600"/>
              </a:spcAft>
              <a:buNone/>
            </a:pPr>
            <a:r>
              <a:rPr lang="en-US" sz="2000" dirty="0">
                <a:solidFill>
                  <a:schemeClr val="bg1"/>
                </a:solidFill>
              </a:rPr>
              <a:t>“On arrival in Fremantle where the Waterside Workers Union strike was in progress, so no barges to help the SS </a:t>
            </a:r>
            <a:r>
              <a:rPr lang="en-US" sz="2000" dirty="0" err="1">
                <a:solidFill>
                  <a:schemeClr val="bg1"/>
                </a:solidFill>
              </a:rPr>
              <a:t>Oranje</a:t>
            </a:r>
            <a:r>
              <a:rPr lang="en-US" sz="2000" dirty="0">
                <a:solidFill>
                  <a:schemeClr val="bg1"/>
                </a:solidFill>
              </a:rPr>
              <a:t> berth.</a:t>
            </a:r>
          </a:p>
          <a:p>
            <a:pPr marL="0" indent="0" eaLnBrk="1" hangingPunct="1">
              <a:lnSpc>
                <a:spcPct val="90000"/>
              </a:lnSpc>
              <a:spcAft>
                <a:spcPts val="600"/>
              </a:spcAft>
              <a:buNone/>
            </a:pPr>
            <a:r>
              <a:rPr lang="en-US" sz="2000" dirty="0">
                <a:solidFill>
                  <a:schemeClr val="bg1"/>
                </a:solidFill>
              </a:rPr>
              <a:t>I was put on a stretcher on the quay. I was still very ill from </a:t>
            </a:r>
            <a:r>
              <a:rPr lang="en-US" sz="2000" i="1" dirty="0" err="1">
                <a:solidFill>
                  <a:schemeClr val="bg1"/>
                </a:solidFill>
              </a:rPr>
              <a:t>djarak</a:t>
            </a:r>
            <a:r>
              <a:rPr lang="en-US" sz="2000" dirty="0">
                <a:solidFill>
                  <a:schemeClr val="bg1"/>
                </a:solidFill>
              </a:rPr>
              <a:t> seed poisoning. My first meeting with an Australian was emotional. A man who looked like a beggar approached me and offered a little bag of candies. I will never forget this moment.</a:t>
            </a:r>
          </a:p>
          <a:p>
            <a:pPr marL="0" indent="0" eaLnBrk="1" hangingPunct="1">
              <a:lnSpc>
                <a:spcPct val="90000"/>
              </a:lnSpc>
              <a:spcAft>
                <a:spcPts val="600"/>
              </a:spcAft>
              <a:buNone/>
            </a:pPr>
            <a:r>
              <a:rPr lang="en-US" sz="2000" dirty="0">
                <a:solidFill>
                  <a:schemeClr val="bg1"/>
                </a:solidFill>
              </a:rPr>
              <a:t>We were soon taken by ambulance to Perth’s Westminster hospital. [Some time later, being on the mend, we were allowed to sit in the garden, and I remember clearly both a girlfriend and I pinching our arms to feel that we were really awake and not just dreaming a sweet dream.”</a:t>
            </a:r>
          </a:p>
          <a:p>
            <a:pPr marL="0" indent="0">
              <a:lnSpc>
                <a:spcPct val="90000"/>
              </a:lnSpc>
              <a:buNone/>
            </a:pPr>
            <a:endParaRPr lang="en-US" sz="1300" dirty="0">
              <a:solidFill>
                <a:schemeClr val="bg1"/>
              </a:solidFill>
            </a:endParaRPr>
          </a:p>
        </p:txBody>
      </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33C6F7B1-5A55-F167-58C5-B5B0FC5991CA}"/>
              </a:ext>
            </a:extLst>
          </p:cNvPr>
          <p:cNvSpPr txBox="1"/>
          <p:nvPr/>
        </p:nvSpPr>
        <p:spPr>
          <a:xfrm>
            <a:off x="793897" y="5850356"/>
            <a:ext cx="4124842" cy="461665"/>
          </a:xfrm>
          <a:prstGeom prst="rect">
            <a:avLst/>
          </a:prstGeom>
          <a:noFill/>
        </p:spPr>
        <p:txBody>
          <a:bodyPr wrap="square" rtlCol="0">
            <a:spAutoFit/>
          </a:bodyPr>
          <a:lstStyle/>
          <a:p>
            <a:r>
              <a:rPr lang="en-US" dirty="0">
                <a:solidFill>
                  <a:schemeClr val="bg1"/>
                </a:solidFill>
              </a:rPr>
              <a:t>       </a:t>
            </a:r>
            <a:r>
              <a:rPr lang="en-US" sz="1600" dirty="0" err="1">
                <a:solidFill>
                  <a:schemeClr val="bg1"/>
                </a:solidFill>
              </a:rPr>
              <a:t>Westministrer</a:t>
            </a:r>
            <a:r>
              <a:rPr lang="en-US" sz="1600" dirty="0">
                <a:solidFill>
                  <a:schemeClr val="bg1"/>
                </a:solidFill>
              </a:rPr>
              <a:t> Hospital</a:t>
            </a:r>
          </a:p>
        </p:txBody>
      </p:sp>
    </p:spTree>
    <p:extLst>
      <p:ext uri="{BB962C8B-B14F-4D97-AF65-F5344CB8AC3E}">
        <p14:creationId xmlns:p14="http://schemas.microsoft.com/office/powerpoint/2010/main" val="46365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0A04"/>
        </a:solidFill>
        <a:effectLst/>
      </p:bgPr>
    </p:bg>
    <p:spTree>
      <p:nvGrpSpPr>
        <p:cNvPr id="1" name=""/>
        <p:cNvGrpSpPr/>
        <p:nvPr/>
      </p:nvGrpSpPr>
      <p:grpSpPr>
        <a:xfrm>
          <a:off x="0" y="0"/>
          <a:ext cx="0" cy="0"/>
          <a:chOff x="0" y="0"/>
          <a:chExt cx="0" cy="0"/>
        </a:xfrm>
      </p:grpSpPr>
      <p:sp>
        <p:nvSpPr>
          <p:cNvPr id="133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Rectangle 2">
            <a:extLst>
              <a:ext uri="{FF2B5EF4-FFF2-40B4-BE49-F238E27FC236}">
                <a16:creationId xmlns:a16="http://schemas.microsoft.com/office/drawing/2014/main" id="{B94DABF6-ED6A-8C7C-B90A-7070AFC92E30}"/>
              </a:ext>
            </a:extLst>
          </p:cNvPr>
          <p:cNvSpPr>
            <a:spLocks noGrp="1" noChangeArrowheads="1"/>
          </p:cNvSpPr>
          <p:nvPr>
            <p:ph type="title"/>
          </p:nvPr>
        </p:nvSpPr>
        <p:spPr>
          <a:xfrm>
            <a:off x="864392" y="1255694"/>
            <a:ext cx="1971675" cy="2547257"/>
          </a:xfrm>
          <a:noFill/>
        </p:spPr>
        <p:txBody>
          <a:bodyPr vert="horz" lIns="91440" tIns="45720" rIns="91440" bIns="45720" rtlCol="0" anchor="ctr">
            <a:normAutofit/>
          </a:bodyPr>
          <a:lstStyle/>
          <a:p>
            <a:pPr>
              <a:lnSpc>
                <a:spcPct val="90000"/>
              </a:lnSpc>
            </a:pPr>
            <a:r>
              <a:rPr lang="en-US" altLang="en-US" sz="2600" kern="1200" dirty="0">
                <a:solidFill>
                  <a:srgbClr val="FFFFFF"/>
                </a:solidFill>
                <a:latin typeface="+mj-lt"/>
                <a:ea typeface="+mj-ea"/>
                <a:cs typeface="+mj-cs"/>
              </a:rPr>
              <a:t>Processing Refugees</a:t>
            </a:r>
          </a:p>
        </p:txBody>
      </p:sp>
      <p:pic>
        <p:nvPicPr>
          <p:cNvPr id="13315" name="Picture 4">
            <a:extLst>
              <a:ext uri="{FF2B5EF4-FFF2-40B4-BE49-F238E27FC236}">
                <a16:creationId xmlns:a16="http://schemas.microsoft.com/office/drawing/2014/main" id="{AA49FDF7-145D-3068-F349-EB4FD85D2B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3264" y="501909"/>
            <a:ext cx="5900444" cy="3333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3" descr="A collage of different types of buttons&#10;&#10;AI-generated content may be incorrect.">
            <a:extLst>
              <a:ext uri="{FF2B5EF4-FFF2-40B4-BE49-F238E27FC236}">
                <a16:creationId xmlns:a16="http://schemas.microsoft.com/office/drawing/2014/main" id="{7AF8D2D4-B0C7-2777-70A5-85AAF413061D}"/>
              </a:ext>
            </a:extLst>
          </p:cNvPr>
          <p:cNvPicPr>
            <a:picLocks noChangeAspect="1"/>
          </p:cNvPicPr>
          <p:nvPr/>
        </p:nvPicPr>
        <p:blipFill>
          <a:blip r:embed="rId4"/>
          <a:stretch>
            <a:fillRect/>
          </a:stretch>
        </p:blipFill>
        <p:spPr>
          <a:xfrm>
            <a:off x="6301118" y="468107"/>
            <a:ext cx="2316664" cy="5265149"/>
          </a:xfrm>
          <a:prstGeom prst="rect">
            <a:avLst/>
          </a:prstGeom>
        </p:spPr>
      </p:pic>
      <p:graphicFrame>
        <p:nvGraphicFramePr>
          <p:cNvPr id="4" name="Object 3">
            <a:extLst>
              <a:ext uri="{FF2B5EF4-FFF2-40B4-BE49-F238E27FC236}">
                <a16:creationId xmlns:a16="http://schemas.microsoft.com/office/drawing/2014/main" id="{FFC0F91A-8700-3D33-3B32-4BA3C98F425E}"/>
              </a:ext>
            </a:extLst>
          </p:cNvPr>
          <p:cNvGraphicFramePr>
            <a:graphicFrameLocks noChangeAspect="1"/>
          </p:cNvGraphicFramePr>
          <p:nvPr>
            <p:extLst>
              <p:ext uri="{D42A27DB-BD31-4B8C-83A1-F6EECF244321}">
                <p14:modId xmlns:p14="http://schemas.microsoft.com/office/powerpoint/2010/main" val="3387369118"/>
              </p:ext>
            </p:extLst>
          </p:nvPr>
        </p:nvGraphicFramePr>
        <p:xfrm>
          <a:off x="203507" y="4229318"/>
          <a:ext cx="2542282" cy="1766647"/>
        </p:xfrm>
        <a:graphic>
          <a:graphicData uri="http://schemas.openxmlformats.org/presentationml/2006/ole">
            <mc:AlternateContent xmlns:mc="http://schemas.openxmlformats.org/markup-compatibility/2006">
              <mc:Choice xmlns:v="urn:schemas-microsoft-com:vml" Requires="v">
                <p:oleObj name="Document" r:id="rId5" imgW="21285200" imgH="14820900" progId="Word.Document.8">
                  <p:embed/>
                </p:oleObj>
              </mc:Choice>
              <mc:Fallback>
                <p:oleObj name="Document" r:id="rId5" imgW="21285200" imgH="14820900" progId="Word.Document.8">
                  <p:embed/>
                  <p:pic>
                    <p:nvPicPr>
                      <p:cNvPr id="4" name="Object 3">
                        <a:extLst>
                          <a:ext uri="{FF2B5EF4-FFF2-40B4-BE49-F238E27FC236}">
                            <a16:creationId xmlns:a16="http://schemas.microsoft.com/office/drawing/2014/main" id="{FFC0F91A-8700-3D33-3B32-4BA3C98F4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07" y="4229318"/>
                        <a:ext cx="2542282" cy="1766647"/>
                      </a:xfrm>
                      <a:prstGeom prst="rect">
                        <a:avLst/>
                      </a:prstGeom>
                    </p:spPr>
                  </p:pic>
                </p:oleObj>
              </mc:Fallback>
            </mc:AlternateContent>
          </a:graphicData>
        </a:graphic>
      </p:graphicFrame>
      <p:graphicFrame>
        <p:nvGraphicFramePr>
          <p:cNvPr id="7" name="Object 4">
            <a:extLst>
              <a:ext uri="{FF2B5EF4-FFF2-40B4-BE49-F238E27FC236}">
                <a16:creationId xmlns:a16="http://schemas.microsoft.com/office/drawing/2014/main" id="{46A25177-B5C1-E582-9B09-F832072C63F5}"/>
              </a:ext>
            </a:extLst>
          </p:cNvPr>
          <p:cNvGraphicFramePr>
            <a:graphicFrameLocks noChangeAspect="1"/>
          </p:cNvGraphicFramePr>
          <p:nvPr>
            <p:extLst>
              <p:ext uri="{D42A27DB-BD31-4B8C-83A1-F6EECF244321}">
                <p14:modId xmlns:p14="http://schemas.microsoft.com/office/powerpoint/2010/main" val="2085843878"/>
              </p:ext>
            </p:extLst>
          </p:nvPr>
        </p:nvGraphicFramePr>
        <p:xfrm>
          <a:off x="2948190" y="4183695"/>
          <a:ext cx="2316664" cy="1627315"/>
        </p:xfrm>
        <a:graphic>
          <a:graphicData uri="http://schemas.openxmlformats.org/presentationml/2006/ole">
            <mc:AlternateContent xmlns:mc="http://schemas.openxmlformats.org/markup-compatibility/2006">
              <mc:Choice xmlns:v="urn:schemas-microsoft-com:vml" Requires="v">
                <p:oleObj name="Document" r:id="rId7" imgW="21640800" imgH="15201900" progId="Word.Document.8">
                  <p:embed/>
                </p:oleObj>
              </mc:Choice>
              <mc:Fallback>
                <p:oleObj name="Document" r:id="rId7" imgW="21640800" imgH="15201900" progId="Word.Document.8">
                  <p:embed/>
                  <p:pic>
                    <p:nvPicPr>
                      <p:cNvPr id="7" name="Object 4">
                        <a:extLst>
                          <a:ext uri="{FF2B5EF4-FFF2-40B4-BE49-F238E27FC236}">
                            <a16:creationId xmlns:a16="http://schemas.microsoft.com/office/drawing/2014/main" id="{46A25177-B5C1-E582-9B09-F832072C6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190" y="4183695"/>
                        <a:ext cx="2316664" cy="1627315"/>
                      </a:xfrm>
                      <a:prstGeom prst="rect">
                        <a:avLst/>
                      </a:prstGeom>
                      <a:noFill/>
                      <a:ln>
                        <a:noFill/>
                      </a:ln>
                    </p:spPr>
                  </p:pic>
                </p:oleObj>
              </mc:Fallback>
            </mc:AlternateContent>
          </a:graphicData>
        </a:graphic>
      </p:graphicFrame>
      <p:sp>
        <p:nvSpPr>
          <p:cNvPr id="9" name="TextBox 8">
            <a:extLst>
              <a:ext uri="{FF2B5EF4-FFF2-40B4-BE49-F238E27FC236}">
                <a16:creationId xmlns:a16="http://schemas.microsoft.com/office/drawing/2014/main" id="{BEC9FA90-1C93-C031-79CB-EF2F0E08D50D}"/>
              </a:ext>
            </a:extLst>
          </p:cNvPr>
          <p:cNvSpPr txBox="1"/>
          <p:nvPr/>
        </p:nvSpPr>
        <p:spPr>
          <a:xfrm>
            <a:off x="0" y="6097298"/>
            <a:ext cx="9144000" cy="461665"/>
          </a:xfrm>
          <a:prstGeom prst="rect">
            <a:avLst/>
          </a:prstGeom>
          <a:noFill/>
        </p:spPr>
        <p:txBody>
          <a:bodyPr wrap="square" rtlCol="0">
            <a:spAutoFit/>
          </a:bodyPr>
          <a:lstStyle/>
          <a:p>
            <a:r>
              <a:rPr lang="en-US" dirty="0">
                <a:solidFill>
                  <a:schemeClr val="bg1"/>
                </a:solidFill>
              </a:rPr>
              <a:t>   NIWOE: Processing format of refugees without documentation</a:t>
            </a:r>
          </a:p>
        </p:txBody>
      </p:sp>
      <p:pic>
        <p:nvPicPr>
          <p:cNvPr id="11" name="Picture 10" descr="A close-up of a pass book&#10;&#10;AI-generated content may be incorrect.">
            <a:extLst>
              <a:ext uri="{FF2B5EF4-FFF2-40B4-BE49-F238E27FC236}">
                <a16:creationId xmlns:a16="http://schemas.microsoft.com/office/drawing/2014/main" id="{8DBA5993-2F5A-A1C7-7463-86BC4DF6AC02}"/>
              </a:ext>
            </a:extLst>
          </p:cNvPr>
          <p:cNvPicPr>
            <a:picLocks noChangeAspect="1"/>
          </p:cNvPicPr>
          <p:nvPr/>
        </p:nvPicPr>
        <p:blipFill>
          <a:blip r:embed="rId9"/>
          <a:stretch>
            <a:fillRect/>
          </a:stretch>
        </p:blipFill>
        <p:spPr>
          <a:xfrm>
            <a:off x="5224080" y="2365296"/>
            <a:ext cx="1460794" cy="1034433"/>
          </a:xfrm>
          <a:prstGeom prst="rect">
            <a:avLst/>
          </a:prstGeom>
        </p:spPr>
      </p:pic>
      <p:pic>
        <p:nvPicPr>
          <p:cNvPr id="3" name="Picture 2" descr="A document with writing on it&#10;&#10;AI-generated content may be incorrect.">
            <a:extLst>
              <a:ext uri="{FF2B5EF4-FFF2-40B4-BE49-F238E27FC236}">
                <a16:creationId xmlns:a16="http://schemas.microsoft.com/office/drawing/2014/main" id="{3C1DFF53-9C75-0B59-496A-B48AE7353759}"/>
              </a:ext>
            </a:extLst>
          </p:cNvPr>
          <p:cNvPicPr>
            <a:picLocks noChangeAspect="1"/>
          </p:cNvPicPr>
          <p:nvPr/>
        </p:nvPicPr>
        <p:blipFill>
          <a:blip r:embed="rId10"/>
          <a:stretch>
            <a:fillRect/>
          </a:stretch>
        </p:blipFill>
        <p:spPr>
          <a:xfrm>
            <a:off x="5271597" y="3612125"/>
            <a:ext cx="1420020" cy="10650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AC387-D86A-8DCA-15CC-1C4F8F18B5A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reet with cars and people on it&#10;&#10;AI-generated content may be incorrect.">
            <a:extLst>
              <a:ext uri="{FF2B5EF4-FFF2-40B4-BE49-F238E27FC236}">
                <a16:creationId xmlns:a16="http://schemas.microsoft.com/office/drawing/2014/main" id="{2049E1B7-D9AC-555A-2414-F55D020AD7BF}"/>
              </a:ext>
            </a:extLst>
          </p:cNvPr>
          <p:cNvPicPr>
            <a:picLocks noChangeAspect="1"/>
          </p:cNvPicPr>
          <p:nvPr/>
        </p:nvPicPr>
        <p:blipFill>
          <a:blip r:embed="rId2"/>
          <a:srcRect t="3617" r="1" b="9224"/>
          <a:stretch>
            <a:fillRect/>
          </a:stretch>
        </p:blipFill>
        <p:spPr>
          <a:xfrm>
            <a:off x="20" y="10"/>
            <a:ext cx="5527522" cy="6857990"/>
          </a:xfrm>
          <a:prstGeom prst="rect">
            <a:avLst/>
          </a:prstGeom>
        </p:spPr>
      </p:pic>
      <p:pic>
        <p:nvPicPr>
          <p:cNvPr id="4" name="Picture 5">
            <a:extLst>
              <a:ext uri="{FF2B5EF4-FFF2-40B4-BE49-F238E27FC236}">
                <a16:creationId xmlns:a16="http://schemas.microsoft.com/office/drawing/2014/main" id="{99F77F4A-FAEA-D420-C8B4-129D268E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860"/>
          <a:stretch>
            <a:fillRect/>
          </a:stretch>
        </p:blipFill>
        <p:spPr bwMode="auto">
          <a:xfrm>
            <a:off x="5492086" y="154304"/>
            <a:ext cx="3493008" cy="3346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7DB967E-BA4F-6161-BC6B-B278BADF9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 r="16475" b="-3"/>
          <a:stretch>
            <a:fillRect/>
          </a:stretch>
        </p:blipFill>
        <p:spPr bwMode="auto">
          <a:xfrm>
            <a:off x="5492086" y="3521952"/>
            <a:ext cx="3493010" cy="3346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5234761" y="2150362"/>
            <a:ext cx="5860051" cy="1559357"/>
            <a:chOff x="6081624" y="1998368"/>
            <a:chExt cx="5613457" cy="782175"/>
          </a:xfrm>
          <a:solidFill>
            <a:schemeClr val="accent4"/>
          </a:solidFill>
        </p:grpSpPr>
        <p:sp>
          <p:nvSpPr>
            <p:cNvPr id="13" name="Rectangle 1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photos of people&#10;&#10;AI-generated content may be incorrect.">
            <a:extLst>
              <a:ext uri="{FF2B5EF4-FFF2-40B4-BE49-F238E27FC236}">
                <a16:creationId xmlns:a16="http://schemas.microsoft.com/office/drawing/2014/main" id="{D7156D07-A5AC-527E-D806-2862FFA8EADB}"/>
              </a:ext>
            </a:extLst>
          </p:cNvPr>
          <p:cNvPicPr>
            <a:picLocks noChangeAspect="1"/>
          </p:cNvPicPr>
          <p:nvPr/>
        </p:nvPicPr>
        <p:blipFill>
          <a:blip r:embed="rId3"/>
          <a:srcRect t="364" r="-1" b="2142"/>
          <a:stretch>
            <a:fillRect/>
          </a:stretch>
        </p:blipFill>
        <p:spPr>
          <a:xfrm>
            <a:off x="216763" y="746126"/>
            <a:ext cx="8536000" cy="6157228"/>
          </a:xfrm>
          <a:prstGeom prst="rect">
            <a:avLst/>
          </a:prstGeom>
        </p:spPr>
      </p:pic>
      <p:sp>
        <p:nvSpPr>
          <p:cNvPr id="2" name="TextBox 1">
            <a:extLst>
              <a:ext uri="{FF2B5EF4-FFF2-40B4-BE49-F238E27FC236}">
                <a16:creationId xmlns:a16="http://schemas.microsoft.com/office/drawing/2014/main" id="{5F022863-316F-9618-D031-488E2CFF0065}"/>
              </a:ext>
            </a:extLst>
          </p:cNvPr>
          <p:cNvSpPr txBox="1"/>
          <p:nvPr/>
        </p:nvSpPr>
        <p:spPr>
          <a:xfrm>
            <a:off x="59089" y="159079"/>
            <a:ext cx="7537247" cy="830997"/>
          </a:xfrm>
          <a:prstGeom prst="rect">
            <a:avLst/>
          </a:prstGeom>
          <a:noFill/>
        </p:spPr>
        <p:txBody>
          <a:bodyPr wrap="square" rtlCol="0">
            <a:spAutoFit/>
          </a:bodyPr>
          <a:lstStyle/>
          <a:p>
            <a:pPr algn="ctr"/>
            <a:r>
              <a:rPr lang="en-US" dirty="0"/>
              <a:t>NIWOE sought accommodation for evacuees.</a:t>
            </a:r>
          </a:p>
          <a:p>
            <a:pPr algn="ctr"/>
            <a:r>
              <a:rPr lang="en-US" dirty="0"/>
              <a:t>Westminster hospital provided health and dental care.</a:t>
            </a:r>
          </a:p>
        </p:txBody>
      </p:sp>
    </p:spTree>
    <p:extLst>
      <p:ext uri="{BB962C8B-B14F-4D97-AF65-F5344CB8AC3E}">
        <p14:creationId xmlns:p14="http://schemas.microsoft.com/office/powerpoint/2010/main" val="194032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Rectangle 3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photos of a family&#10;&#10;AI-generated content may be incorrect.">
            <a:extLst>
              <a:ext uri="{FF2B5EF4-FFF2-40B4-BE49-F238E27FC236}">
                <a16:creationId xmlns:a16="http://schemas.microsoft.com/office/drawing/2014/main" id="{319FBB06-625D-E88B-42FB-C753AFC049C9}"/>
              </a:ext>
            </a:extLst>
          </p:cNvPr>
          <p:cNvPicPr>
            <a:picLocks noGrp="1" noChangeAspect="1"/>
          </p:cNvPicPr>
          <p:nvPr>
            <p:ph idx="1"/>
          </p:nvPr>
        </p:nvPicPr>
        <p:blipFill>
          <a:blip r:embed="rId3"/>
          <a:srcRect l="2587" r="1861" b="-1"/>
          <a:stretch>
            <a:fillRect/>
          </a:stretch>
        </p:blipFill>
        <p:spPr bwMode="auto">
          <a:xfrm>
            <a:off x="-13032" y="764704"/>
            <a:ext cx="8964488" cy="6731508"/>
          </a:xfrm>
          <a:prstGeom prst="rect">
            <a:avLst/>
          </a:prstGeom>
          <a:noFill/>
        </p:spPr>
      </p:pic>
      <p:sp>
        <p:nvSpPr>
          <p:cNvPr id="2" name="TextBox 1">
            <a:extLst>
              <a:ext uri="{FF2B5EF4-FFF2-40B4-BE49-F238E27FC236}">
                <a16:creationId xmlns:a16="http://schemas.microsoft.com/office/drawing/2014/main" id="{B01DA26F-5031-A96C-672C-E286D8DE0626}"/>
              </a:ext>
            </a:extLst>
          </p:cNvPr>
          <p:cNvSpPr txBox="1"/>
          <p:nvPr/>
        </p:nvSpPr>
        <p:spPr>
          <a:xfrm>
            <a:off x="539553" y="126493"/>
            <a:ext cx="7483596" cy="1569660"/>
          </a:xfrm>
          <a:prstGeom prst="rect">
            <a:avLst/>
          </a:prstGeom>
          <a:noFill/>
        </p:spPr>
        <p:txBody>
          <a:bodyPr wrap="square" rtlCol="0">
            <a:spAutoFit/>
          </a:bodyPr>
          <a:lstStyle/>
          <a:p>
            <a:pPr algn="ctr"/>
            <a:r>
              <a:rPr lang="en-US" dirty="0"/>
              <a:t>In 1945, ‘The Cloisters’, </a:t>
            </a:r>
            <a:r>
              <a:rPr lang="en-AU" dirty="0"/>
              <a:t>a two-story, dark-coloured brick building originally a secondary boys' school in the 1850s, became the Dutch Club.</a:t>
            </a:r>
          </a:p>
          <a:p>
            <a:endParaRPr lang="en-US" dirty="0"/>
          </a:p>
        </p:txBody>
      </p:sp>
    </p:spTree>
    <p:extLst>
      <p:ext uri="{BB962C8B-B14F-4D97-AF65-F5344CB8AC3E}">
        <p14:creationId xmlns:p14="http://schemas.microsoft.com/office/powerpoint/2010/main" val="291298533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8062</TotalTime>
  <Words>1401</Words>
  <Application>Microsoft Macintosh PowerPoint</Application>
  <PresentationFormat>On-screen Show (4:3)</PresentationFormat>
  <Paragraphs>136</Paragraphs>
  <Slides>30</Slides>
  <Notes>28</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4" baseType="lpstr">
      <vt:lpstr>Arial</vt:lpstr>
      <vt:lpstr>Calibri</vt:lpstr>
      <vt:lpstr>Blank Presentation</vt:lpstr>
      <vt:lpstr>Document</vt:lpstr>
      <vt:lpstr>SNAPSHOTS   OF FAIRBRIDGE FARM SCHOOL GOES DUTCH November 1945 to July 1946 </vt:lpstr>
      <vt:lpstr>PowerPoint Presentation</vt:lpstr>
      <vt:lpstr>   Inmates in Japanese POW and civilian internment camps were not told of Japan’s capitulation until 23 August.  Concurrently, they were told to stay put, to wait for the team of Recovery of Allied Prisoners of War and Internees (RAPWI) to assess them. Also to stay out of the escalating independence fray.   All POWs and interned were severely depleted &amp; needed urgent physical and/or trauma medical care. All had to be registered. None had identity documents. Their homes, goods and chattels purloined by others. They had nowhere to go.  Under the terms of surrender, their Japanese oppressors were commanded to be their carers until South East Asia Command (SEAC) arrived 6 weeks later.  All say it was bizarre!  However, food rations increased overnight!    </vt:lpstr>
      <vt:lpstr>Australia steps up?</vt:lpstr>
      <vt:lpstr>PowerPoint Presentation</vt:lpstr>
      <vt:lpstr>Processing Refugees</vt:lpstr>
      <vt:lpstr>PowerPoint Presentation</vt:lpstr>
      <vt:lpstr>PowerPoint Presentation</vt:lpstr>
      <vt:lpstr>PowerPoint Presentation</vt:lpstr>
      <vt:lpstr>Refugee accommodation at the Freemasons Hotel, Midland</vt:lpstr>
      <vt:lpstr>PowerPoint Presentation</vt:lpstr>
      <vt:lpstr> Fairbridge Farm School, Pinjarra accommodated the younger Dutch refugees</vt:lpstr>
      <vt:lpstr>PowerPoint Presentation</vt:lpstr>
      <vt:lpstr>                        Rehabilitation</vt:lpstr>
      <vt:lpstr>PowerPoint Presentation</vt:lpstr>
      <vt:lpstr>Discipline Many of the children had  never sat at a table or  used utensils to eat.  </vt:lpstr>
      <vt:lpstr> Education</vt:lpstr>
      <vt:lpstr>PowerPoint Presentation</vt:lpstr>
      <vt:lpstr>PowerPoint Presentation</vt:lpstr>
      <vt:lpstr>PowerPoint Presentation</vt:lpstr>
      <vt:lpstr>PowerPoint Presentation</vt:lpstr>
      <vt:lpstr>    Some parents living in Perth come to Fairbridge to visit their children every three weeks. Parents with teaching skills resided at Fairbridge to take the classes needed to prepare the children for when they were repatriated to NL or the NEI.</vt:lpstr>
      <vt:lpstr>PowerPoint Presentation</vt:lpstr>
      <vt:lpstr>PowerPoint Presentation</vt:lpstr>
      <vt:lpstr>   Cuddling the farm animals aided rehabilitation.</vt:lpstr>
      <vt:lpstr>  There were outings to the Karri Forest and beaches at Mandurah  Some kids got  Australian Malvern Star bikes </vt:lpstr>
      <vt:lpstr>Leaving Fairbridge </vt:lpstr>
      <vt:lpstr>PowerPoint Presentation</vt:lpstr>
      <vt:lpstr>PowerPoint Presentation</vt:lpstr>
      <vt:lpstr>  2006: Ella Bone reconnects with Fairbridgeans. 2018: Prinsen Gracht, Amsterdam luncheon. 2025: Not many Fairbridgeans left.   We need to keep telling the stories of the short &amp; long-term intergenerational impact of war and       displacement.</vt:lpstr>
    </vt:vector>
  </TitlesOfParts>
  <Company>Nonja Peters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FAIRBRIDGE FARM VILLAGE GOES DUTCH</dc:title>
  <dc:creator>Nonja Peters</dc:creator>
  <cp:lastModifiedBy>Nonja Peters</cp:lastModifiedBy>
  <cp:revision>360</cp:revision>
  <dcterms:created xsi:type="dcterms:W3CDTF">2007-06-04T05:31:46Z</dcterms:created>
  <dcterms:modified xsi:type="dcterms:W3CDTF">2025-08-29T00:19:03Z</dcterms:modified>
</cp:coreProperties>
</file>